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4" r:id="rId6"/>
    <p:sldId id="260" r:id="rId7"/>
    <p:sldId id="261" r:id="rId8"/>
    <p:sldId id="262" r:id="rId9"/>
    <p:sldId id="263" r:id="rId10"/>
    <p:sldId id="265" r:id="rId11"/>
    <p:sldId id="266" r:id="rId12"/>
    <p:sldId id="267" r:id="rId13"/>
  </p:sldIdLst>
  <p:sldSz cx="9906000" cy="6858000" type="A4"/>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50" d="100"/>
          <a:sy n="50" d="100"/>
        </p:scale>
        <p:origin x="-1836" y="-468"/>
      </p:cViewPr>
      <p:guideLst>
        <p:guide orient="horz" pos="2160"/>
        <p:guide pos="312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2/24/2021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2/24/2021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2/24/2021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2/24/2021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2/24/2021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2/24/2021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2/24/2021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2/24/2021</a:t>
            </a:fld>
            <a:endParaRPr lang="en-US"/>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Презентация на тему: &quot;Интернет-ресурсы Фон: Компьютер: 2.png Вы можете  использовать данное оформление для создания своих презентаций, но в своей  презентации вы должны указать.&quot;. Скачать бесплатно и без регистрации."/>
          <p:cNvPicPr>
            <a:picLocks noChangeAspect="1" noChangeArrowheads="1"/>
          </p:cNvPicPr>
          <p:nvPr/>
        </p:nvPicPr>
        <p:blipFill>
          <a:blip r:embed="rId2"/>
          <a:srcRect/>
          <a:stretch>
            <a:fillRect/>
          </a:stretch>
        </p:blipFill>
        <p:spPr bwMode="auto">
          <a:xfrm>
            <a:off x="0" y="-1"/>
            <a:ext cx="9906000" cy="6802081"/>
          </a:xfrm>
          <a:prstGeom prst="rect">
            <a:avLst/>
          </a:prstGeom>
          <a:noFill/>
        </p:spPr>
      </p:pic>
      <p:sp>
        <p:nvSpPr>
          <p:cNvPr id="7" name="TextBox 6"/>
          <p:cNvSpPr txBox="1"/>
          <p:nvPr/>
        </p:nvSpPr>
        <p:spPr>
          <a:xfrm>
            <a:off x="533400" y="2011740"/>
            <a:ext cx="8991600" cy="156966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kk-KZ" sz="48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Электронды қызмет алу сауаттылығын арттыру</a:t>
            </a:r>
            <a:endParaRPr lang="ru-RU" sz="4800" b="1" i="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Черный Фон. 3D-Графика — Изображение №190073 | Secuencia didactica,  Informatica educativa, Didactico"/>
          <p:cNvPicPr>
            <a:picLocks noChangeAspect="1" noChangeArrowheads="1"/>
          </p:cNvPicPr>
          <p:nvPr/>
        </p:nvPicPr>
        <p:blipFill>
          <a:blip r:embed="rId2"/>
          <a:srcRect/>
          <a:stretch>
            <a:fillRect/>
          </a:stretch>
        </p:blipFill>
        <p:spPr bwMode="auto">
          <a:xfrm>
            <a:off x="914400" y="1238955"/>
            <a:ext cx="8077200" cy="5085645"/>
          </a:xfrm>
          <a:prstGeom prst="rect">
            <a:avLst/>
          </a:prstGeom>
          <a:noFill/>
        </p:spPr>
      </p:pic>
      <p:sp>
        <p:nvSpPr>
          <p:cNvPr id="5" name="Прямоугольник 4"/>
          <p:cNvSpPr/>
          <p:nvPr/>
        </p:nvSpPr>
        <p:spPr>
          <a:xfrm>
            <a:off x="539709" y="304800"/>
            <a:ext cx="8826583" cy="461665"/>
          </a:xfrm>
          <a:prstGeom prst="rect">
            <a:avLst/>
          </a:prstGeom>
        </p:spPr>
        <p:txBody>
          <a:bodyPr wrap="none">
            <a:spAutoFit/>
          </a:bodyPr>
          <a:lstStyle/>
          <a:p>
            <a:r>
              <a:rPr lang="kk-KZ"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Компьютер орталығын ашу, пайдалануға беру</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descr="Картинки 3d человечки информация, Стоковые Фотографии и Роялти-Фри  Изображения 3d человечки информация | Depositphotos®"/>
          <p:cNvPicPr>
            <a:picLocks noChangeAspect="1" noChangeArrowheads="1"/>
          </p:cNvPicPr>
          <p:nvPr/>
        </p:nvPicPr>
        <p:blipFill>
          <a:blip r:embed="rId2">
            <a:lum bright="10000"/>
          </a:blip>
          <a:srcRect/>
          <a:stretch>
            <a:fillRect/>
          </a:stretch>
        </p:blipFill>
        <p:spPr bwMode="auto">
          <a:xfrm>
            <a:off x="1524000" y="1295400"/>
            <a:ext cx="6858000" cy="5143501"/>
          </a:xfrm>
          <a:prstGeom prst="rect">
            <a:avLst/>
          </a:prstGeom>
          <a:ln>
            <a:noFill/>
          </a:ln>
          <a:effectLst>
            <a:softEdge rad="112500"/>
          </a:effectLst>
        </p:spPr>
      </p:pic>
      <p:sp>
        <p:nvSpPr>
          <p:cNvPr id="6" name="Прямоугольник 5"/>
          <p:cNvSpPr/>
          <p:nvPr/>
        </p:nvSpPr>
        <p:spPr>
          <a:xfrm>
            <a:off x="3690379" y="457200"/>
            <a:ext cx="2525243" cy="461665"/>
          </a:xfrm>
          <a:prstGeom prst="rect">
            <a:avLst/>
          </a:prstGeom>
        </p:spPr>
        <p:txBody>
          <a:bodyPr wrap="none">
            <a:spAutoFit/>
          </a:bodyPr>
          <a:lstStyle/>
          <a:p>
            <a:r>
              <a:rPr lang="kk-KZ"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Жарнамалау</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descr="18932317 — ГБУ РС(Я) &quot;РССШ по плаванию&quot;"/>
          <p:cNvPicPr>
            <a:picLocks noChangeAspect="1" noChangeArrowheads="1"/>
          </p:cNvPicPr>
          <p:nvPr/>
        </p:nvPicPr>
        <p:blipFill>
          <a:blip r:embed="rId2"/>
          <a:srcRect/>
          <a:stretch>
            <a:fillRect/>
          </a:stretch>
        </p:blipFill>
        <p:spPr bwMode="auto">
          <a:xfrm>
            <a:off x="0" y="0"/>
            <a:ext cx="9906000" cy="6858000"/>
          </a:xfrm>
          <a:prstGeom prst="rect">
            <a:avLst/>
          </a:prstGeom>
          <a:noFill/>
        </p:spPr>
      </p:pic>
      <p:sp>
        <p:nvSpPr>
          <p:cNvPr id="6" name="TextBox 5"/>
          <p:cNvSpPr txBox="1"/>
          <p:nvPr/>
        </p:nvSpPr>
        <p:spPr>
          <a:xfrm>
            <a:off x="826518" y="2819400"/>
            <a:ext cx="8252965" cy="923330"/>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kk-KZ"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Назарларыңызға рақмет!</a:t>
            </a:r>
            <a:endPar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фон для презентации: 13 тыс изображений найдено в Яндекс.Картинках |  Шаблоны power point, Синий фон, Бесплатные шаблоны"/>
          <p:cNvPicPr>
            <a:picLocks noChangeAspect="1" noChangeArrowheads="1"/>
          </p:cNvPicPr>
          <p:nvPr/>
        </p:nvPicPr>
        <p:blipFill>
          <a:blip r:embed="rId2"/>
          <a:srcRect/>
          <a:stretch>
            <a:fillRect/>
          </a:stretch>
        </p:blipFill>
        <p:spPr bwMode="auto">
          <a:xfrm>
            <a:off x="0" y="0"/>
            <a:ext cx="9906000" cy="6858000"/>
          </a:xfrm>
          <a:prstGeom prst="rect">
            <a:avLst/>
          </a:prstGeom>
          <a:noFill/>
        </p:spPr>
      </p:pic>
      <p:pic>
        <p:nvPicPr>
          <p:cNvPr id="5" name="Picture 2" descr="Сайт учителя информатики Трашкова О.Л."/>
          <p:cNvPicPr>
            <a:picLocks noChangeAspect="1" noChangeArrowheads="1"/>
          </p:cNvPicPr>
          <p:nvPr/>
        </p:nvPicPr>
        <p:blipFill>
          <a:blip r:embed="rId3"/>
          <a:srcRect/>
          <a:stretch>
            <a:fillRect/>
          </a:stretch>
        </p:blipFill>
        <p:spPr bwMode="auto">
          <a:xfrm flipH="1">
            <a:off x="7682687" y="4572000"/>
            <a:ext cx="2223313" cy="1752600"/>
          </a:xfrm>
          <a:prstGeom prst="rect">
            <a:avLst/>
          </a:prstGeom>
          <a:noFill/>
        </p:spPr>
      </p:pic>
      <p:sp>
        <p:nvSpPr>
          <p:cNvPr id="6" name="TextBox 5"/>
          <p:cNvSpPr txBox="1"/>
          <p:nvPr/>
        </p:nvSpPr>
        <p:spPr>
          <a:xfrm>
            <a:off x="2044095" y="1281529"/>
            <a:ext cx="5817811" cy="4585871"/>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kk-KZ"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Жоба авторлары:</a:t>
            </a:r>
          </a:p>
          <a:p>
            <a:pPr algn="ctr"/>
            <a:r>
              <a:rPr lang="kk-KZ"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Әлтаев Ерсұлтан </a:t>
            </a:r>
          </a:p>
          <a:p>
            <a:pPr algn="ctr"/>
            <a:r>
              <a:rPr lang="kk-KZ"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Уркимбаева Алтынай</a:t>
            </a:r>
          </a:p>
          <a:p>
            <a:pPr algn="ctr"/>
            <a:r>
              <a:rPr lang="kk-KZ"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Абдуллаев Баглан</a:t>
            </a:r>
          </a:p>
          <a:p>
            <a:pPr algn="ctr"/>
            <a:r>
              <a:rPr lang="kk-KZ"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Саймаханова Асел</a:t>
            </a:r>
          </a:p>
          <a:p>
            <a:pPr algn="ctr"/>
            <a:r>
              <a:rPr lang="kk-KZ"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Бимағанбет Жамбыл</a:t>
            </a:r>
            <a:endParaRPr lang="kk-KZ"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a:p>
            <a:pPr algn="ctr"/>
            <a:endParaRPr lang="ru-RU"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Фоны для презентаций - презентация онлайн"/>
          <p:cNvPicPr>
            <a:picLocks noChangeAspect="1" noChangeArrowheads="1"/>
          </p:cNvPicPr>
          <p:nvPr/>
        </p:nvPicPr>
        <p:blipFill>
          <a:blip r:embed="rId2"/>
          <a:srcRect/>
          <a:stretch>
            <a:fillRect/>
          </a:stretch>
        </p:blipFill>
        <p:spPr bwMode="auto">
          <a:xfrm>
            <a:off x="0" y="0"/>
            <a:ext cx="9906000" cy="6858000"/>
          </a:xfrm>
          <a:prstGeom prst="rect">
            <a:avLst/>
          </a:prstGeom>
          <a:noFill/>
        </p:spPr>
      </p:pic>
      <p:sp>
        <p:nvSpPr>
          <p:cNvPr id="6" name="TextBox 5"/>
          <p:cNvSpPr txBox="1"/>
          <p:nvPr/>
        </p:nvSpPr>
        <p:spPr>
          <a:xfrm>
            <a:off x="2438400" y="1371600"/>
            <a:ext cx="5105400" cy="3046988"/>
          </a:xfrm>
          <a:prstGeom prst="rect">
            <a:avLst/>
          </a:prstGeom>
          <a:noFill/>
        </p:spPr>
        <p:txBody>
          <a:bodyPr wrap="square" rtlCol="0">
            <a:spAutoFit/>
          </a:bodyPr>
          <a:lstStyle/>
          <a:p>
            <a:pPr algn="ctr"/>
            <a:r>
              <a:rPr lang="kk-KZ" sz="2400" b="1" dirty="0" smtClean="0">
                <a:ln w="1905"/>
                <a:solidFill>
                  <a:srgbClr val="0000CC"/>
                </a:solidFill>
                <a:effectLst>
                  <a:innerShdw blurRad="69850" dist="43180" dir="5400000">
                    <a:srgbClr val="000000">
                      <a:alpha val="65000"/>
                    </a:srgbClr>
                  </a:innerShdw>
                </a:effectLst>
                <a:latin typeface="Times New Roman" pitchFamily="18" charset="0"/>
                <a:cs typeface="Times New Roman" pitchFamily="18" charset="0"/>
              </a:rPr>
              <a:t>Жоба миссиясы:</a:t>
            </a:r>
          </a:p>
          <a:p>
            <a:pPr algn="ctr"/>
            <a:r>
              <a:rPr lang="kk-KZ" sz="2400" b="1" dirty="0" smtClean="0">
                <a:ln w="1905"/>
                <a:solidFill>
                  <a:srgbClr val="FF0000"/>
                </a:solidFill>
                <a:effectLst>
                  <a:innerShdw blurRad="69850" dist="43180" dir="5400000">
                    <a:srgbClr val="000000">
                      <a:alpha val="65000"/>
                    </a:srgbClr>
                  </a:innerShdw>
                </a:effectLst>
                <a:latin typeface="Times New Roman" pitchFamily="18" charset="0"/>
                <a:cs typeface="Times New Roman" pitchFamily="18" charset="0"/>
              </a:rPr>
              <a:t>Ауыл тұрғындарының цифрлық технологиялар жүйесінде, яғни мемлекеттік қызметтерді алу, білім беру, денсаулық сақтау салаларында өзіне-өзі қызмет көрсету бойынша сауаттылықтарын арттыру</a:t>
            </a:r>
            <a:endParaRPr lang="ru-RU" sz="2400" b="1" dirty="0">
              <a:ln w="1905"/>
              <a:solidFill>
                <a:srgbClr val="FF0000"/>
              </a:solidFill>
              <a:effectLst>
                <a:innerShdw blurRad="69850" dist="43180" dir="5400000">
                  <a:srgbClr val="000000">
                    <a:alpha val="65000"/>
                  </a:srgbClr>
                </a:inn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шаблоны для презентаций строгие - Создать мем - Meme-arsenal.com"/>
          <p:cNvPicPr>
            <a:picLocks noChangeAspect="1" noChangeArrowheads="1"/>
          </p:cNvPicPr>
          <p:nvPr/>
        </p:nvPicPr>
        <p:blipFill>
          <a:blip r:embed="rId2"/>
          <a:srcRect/>
          <a:stretch>
            <a:fillRect/>
          </a:stretch>
        </p:blipFill>
        <p:spPr bwMode="auto">
          <a:xfrm>
            <a:off x="0" y="0"/>
            <a:ext cx="9906000" cy="6858003"/>
          </a:xfrm>
          <a:prstGeom prst="rect">
            <a:avLst/>
          </a:prstGeom>
          <a:noFill/>
        </p:spPr>
      </p:pic>
      <p:pic>
        <p:nvPicPr>
          <p:cNvPr id="16388" name="Picture 4" descr="Визуальная презентация (инфографика) | ТМ Тренинги"/>
          <p:cNvPicPr>
            <a:picLocks noChangeAspect="1" noChangeArrowheads="1"/>
          </p:cNvPicPr>
          <p:nvPr/>
        </p:nvPicPr>
        <p:blipFill>
          <a:blip r:embed="rId3"/>
          <a:srcRect/>
          <a:stretch>
            <a:fillRect/>
          </a:stretch>
        </p:blipFill>
        <p:spPr bwMode="auto">
          <a:xfrm>
            <a:off x="7848600" y="5181600"/>
            <a:ext cx="2057400" cy="1425434"/>
          </a:xfrm>
          <a:prstGeom prst="rect">
            <a:avLst/>
          </a:prstGeom>
          <a:noFill/>
        </p:spPr>
      </p:pic>
      <p:sp>
        <p:nvSpPr>
          <p:cNvPr id="6" name="TextBox 5"/>
          <p:cNvSpPr txBox="1"/>
          <p:nvPr/>
        </p:nvSpPr>
        <p:spPr>
          <a:xfrm>
            <a:off x="533400" y="838200"/>
            <a:ext cx="8839200" cy="4832092"/>
          </a:xfrm>
          <a:prstGeom prst="rect">
            <a:avLst/>
          </a:prstGeom>
          <a:noFill/>
        </p:spPr>
        <p:txBody>
          <a:bodyPr wrap="square" rtlCol="0">
            <a:spAutoFit/>
          </a:bodyPr>
          <a:lstStyle/>
          <a:p>
            <a:pPr algn="ctr"/>
            <a:r>
              <a:rPr lang="kk-KZ" sz="2800" b="1" dirty="0" smtClean="0">
                <a:ln w="10541" cmpd="sng">
                  <a:solidFill>
                    <a:schemeClr val="accent1">
                      <a:shade val="88000"/>
                      <a:satMod val="110000"/>
                    </a:schemeClr>
                  </a:solidFill>
                  <a:prstDash val="solid"/>
                </a:ln>
                <a:solidFill>
                  <a:srgbClr val="FF0000"/>
                </a:solidFill>
                <a:latin typeface="Times New Roman" pitchFamily="18" charset="0"/>
                <a:cs typeface="Times New Roman" pitchFamily="18" charset="0"/>
              </a:rPr>
              <a:t>Жобаның қысқаша мазмұны</a:t>
            </a:r>
          </a:p>
          <a:p>
            <a:pPr algn="ctr"/>
            <a:endParaRPr lang="kk-KZ"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a:p>
            <a:pPr algn="just"/>
            <a:r>
              <a:rPr lang="kk-KZ"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Айдарлы ауылдық округте жалпы саны 1721 адам тұрады. Экономикалық белсенді халық саны 782, 171 зейнеткер, 348 жастар тіркелген. Осылардың ішіндегі мектеп оқушыларынан бастап зейнет жасына дейінгі жалпы саны 950 адамның компьютерлік жүйеде жұмыс жасай білуін, мемлекеттік қызметтерді үйде отырып өздері ала алатын, цифрлық жүйеде жұмыс жасау қабілеттілігін арттыруға жағдай жасау.</a:t>
            </a:r>
            <a:endPar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descr="Бизнес Фон - Бесплатное изображение на Pixabay"/>
          <p:cNvPicPr>
            <a:picLocks noChangeAspect="1" noChangeArrowheads="1"/>
          </p:cNvPicPr>
          <p:nvPr/>
        </p:nvPicPr>
        <p:blipFill>
          <a:blip r:embed="rId2"/>
          <a:srcRect/>
          <a:stretch>
            <a:fillRect/>
          </a:stretch>
        </p:blipFill>
        <p:spPr bwMode="auto">
          <a:xfrm>
            <a:off x="0" y="0"/>
            <a:ext cx="9906000" cy="6858000"/>
          </a:xfrm>
          <a:prstGeom prst="rect">
            <a:avLst/>
          </a:prstGeom>
          <a:noFill/>
        </p:spPr>
      </p:pic>
      <p:pic>
        <p:nvPicPr>
          <p:cNvPr id="21506" name="Picture 2" descr="Программа &quot;Предпринимательские финансы&quot; от Школы финансов факультета  экономических наук НИУ ВШЭ — Новости — Центр развития карьеры —  Национальный исследовательский университет «Высшая школа экономики»"/>
          <p:cNvPicPr>
            <a:picLocks noChangeAspect="1" noChangeArrowheads="1"/>
          </p:cNvPicPr>
          <p:nvPr/>
        </p:nvPicPr>
        <p:blipFill>
          <a:blip r:embed="rId3" cstate="print"/>
          <a:srcRect/>
          <a:stretch>
            <a:fillRect/>
          </a:stretch>
        </p:blipFill>
        <p:spPr bwMode="auto">
          <a:xfrm>
            <a:off x="5029200" y="3657600"/>
            <a:ext cx="4217735" cy="2811463"/>
          </a:xfrm>
          <a:prstGeom prst="rect">
            <a:avLst/>
          </a:prstGeom>
          <a:noFill/>
        </p:spPr>
      </p:pic>
      <p:sp>
        <p:nvSpPr>
          <p:cNvPr id="6" name="TextBox 5"/>
          <p:cNvSpPr txBox="1"/>
          <p:nvPr/>
        </p:nvSpPr>
        <p:spPr>
          <a:xfrm>
            <a:off x="228600" y="1295400"/>
            <a:ext cx="9144000" cy="3046988"/>
          </a:xfrm>
          <a:prstGeom prst="rect">
            <a:avLst/>
          </a:prstGeom>
          <a:noFill/>
        </p:spPr>
        <p:txBody>
          <a:bodyPr wrap="square" rtlCol="0">
            <a:spAutoFit/>
          </a:bodyPr>
          <a:lstStyle/>
          <a:p>
            <a:r>
              <a:rPr lang="kk-KZ" sz="2400" dirty="0" smtClean="0">
                <a:latin typeface="Times New Roman" pitchFamily="18" charset="0"/>
                <a:cs typeface="Times New Roman" pitchFamily="18" charset="0"/>
              </a:rPr>
              <a:t>200 000 тг*3 дана (компьютер) = </a:t>
            </a:r>
            <a:r>
              <a:rPr lang="kk-KZ" sz="2400" b="1" dirty="0" smtClean="0">
                <a:latin typeface="Times New Roman" pitchFamily="18" charset="0"/>
                <a:cs typeface="Times New Roman" pitchFamily="18" charset="0"/>
              </a:rPr>
              <a:t>600 000 тг</a:t>
            </a:r>
            <a:endParaRPr lang="ru-RU" sz="2400" dirty="0" smtClean="0">
              <a:latin typeface="Times New Roman" pitchFamily="18" charset="0"/>
              <a:cs typeface="Times New Roman" pitchFamily="18" charset="0"/>
            </a:endParaRPr>
          </a:p>
          <a:p>
            <a:r>
              <a:rPr lang="kk-KZ" sz="2400" dirty="0" smtClean="0">
                <a:latin typeface="Times New Roman" pitchFamily="18" charset="0"/>
                <a:cs typeface="Times New Roman" pitchFamily="18" charset="0"/>
              </a:rPr>
              <a:t>20 000 тг * 3 дана (компьютер столы) </a:t>
            </a:r>
            <a:r>
              <a:rPr lang="ru-RU" sz="2400" dirty="0" smtClean="0">
                <a:latin typeface="Times New Roman" pitchFamily="18" charset="0"/>
                <a:cs typeface="Times New Roman" pitchFamily="18" charset="0"/>
              </a:rPr>
              <a:t>= </a:t>
            </a:r>
            <a:r>
              <a:rPr lang="kk-KZ" sz="2400" b="1" dirty="0" smtClean="0">
                <a:latin typeface="Times New Roman" pitchFamily="18" charset="0"/>
                <a:cs typeface="Times New Roman" pitchFamily="18" charset="0"/>
              </a:rPr>
              <a:t>60 000 тг</a:t>
            </a:r>
            <a:endParaRPr lang="ru-RU" sz="2400" dirty="0" smtClean="0">
              <a:latin typeface="Times New Roman" pitchFamily="18" charset="0"/>
              <a:cs typeface="Times New Roman" pitchFamily="18" charset="0"/>
            </a:endParaRPr>
          </a:p>
          <a:p>
            <a:r>
              <a:rPr lang="kk-KZ" sz="2400" dirty="0" smtClean="0">
                <a:latin typeface="Times New Roman" pitchFamily="18" charset="0"/>
                <a:cs typeface="Times New Roman" pitchFamily="18" charset="0"/>
              </a:rPr>
              <a:t>50 000 тг * 6 ай (ғимаратты жалға алу) =</a:t>
            </a:r>
            <a:r>
              <a:rPr lang="kk-KZ" sz="2400" b="1" dirty="0" smtClean="0">
                <a:latin typeface="Times New Roman" pitchFamily="18" charset="0"/>
                <a:cs typeface="Times New Roman" pitchFamily="18" charset="0"/>
              </a:rPr>
              <a:t>300 000 тг</a:t>
            </a:r>
            <a:endParaRPr lang="ru-RU" sz="2400" dirty="0" smtClean="0">
              <a:latin typeface="Times New Roman" pitchFamily="18" charset="0"/>
              <a:cs typeface="Times New Roman" pitchFamily="18" charset="0"/>
            </a:endParaRPr>
          </a:p>
          <a:p>
            <a:r>
              <a:rPr lang="kk-KZ" sz="2400" dirty="0" smtClean="0">
                <a:latin typeface="Times New Roman" pitchFamily="18" charset="0"/>
                <a:cs typeface="Times New Roman" pitchFamily="18" charset="0"/>
              </a:rPr>
              <a:t>70 000 тг * 3 адам (жалақы) </a:t>
            </a:r>
            <a:r>
              <a:rPr lang="ru-RU" sz="2400" dirty="0" smtClean="0">
                <a:latin typeface="Times New Roman" pitchFamily="18" charset="0"/>
                <a:cs typeface="Times New Roman" pitchFamily="18" charset="0"/>
              </a:rPr>
              <a:t>= 420 000 </a:t>
            </a:r>
            <a:r>
              <a:rPr lang="ru-RU" sz="2400" dirty="0" err="1" smtClean="0">
                <a:latin typeface="Times New Roman" pitchFamily="18" charset="0"/>
                <a:cs typeface="Times New Roman" pitchFamily="18" charset="0"/>
              </a:rPr>
              <a:t>тг</a:t>
            </a:r>
            <a:r>
              <a:rPr lang="ru-RU" sz="2400" dirty="0" smtClean="0">
                <a:latin typeface="Times New Roman" pitchFamily="18" charset="0"/>
                <a:cs typeface="Times New Roman" pitchFamily="18" charset="0"/>
              </a:rPr>
              <a:t> * 6 ай =</a:t>
            </a:r>
            <a:r>
              <a:rPr lang="kk-KZ" sz="2400" b="1" dirty="0" smtClean="0">
                <a:latin typeface="Times New Roman" pitchFamily="18" charset="0"/>
                <a:cs typeface="Times New Roman" pitchFamily="18" charset="0"/>
              </a:rPr>
              <a:t>1 260</a:t>
            </a:r>
            <a:r>
              <a:rPr lang="ru-RU" sz="2400" b="1" dirty="0" smtClean="0">
                <a:latin typeface="Times New Roman" pitchFamily="18" charset="0"/>
                <a:cs typeface="Times New Roman" pitchFamily="18" charset="0"/>
              </a:rPr>
              <a:t> 000 </a:t>
            </a:r>
            <a:r>
              <a:rPr lang="ru-RU" sz="2400" b="1" dirty="0" err="1" smtClean="0">
                <a:latin typeface="Times New Roman" pitchFamily="18" charset="0"/>
                <a:cs typeface="Times New Roman" pitchFamily="18" charset="0"/>
              </a:rPr>
              <a:t>тг</a:t>
            </a:r>
            <a:endParaRPr lang="ru-RU" sz="2400" dirty="0" smtClean="0">
              <a:latin typeface="Times New Roman" pitchFamily="18" charset="0"/>
              <a:cs typeface="Times New Roman" pitchFamily="18" charset="0"/>
            </a:endParaRPr>
          </a:p>
          <a:p>
            <a:r>
              <a:rPr lang="kk-KZ" sz="2400" dirty="0" smtClean="0">
                <a:latin typeface="Times New Roman" pitchFamily="18" charset="0"/>
                <a:cs typeface="Times New Roman" pitchFamily="18" charset="0"/>
              </a:rPr>
              <a:t>7 000 тг * 6 ай (электр тогы) </a:t>
            </a:r>
            <a:r>
              <a:rPr lang="ru-RU" sz="2400" dirty="0" smtClean="0">
                <a:latin typeface="Times New Roman" pitchFamily="18" charset="0"/>
                <a:cs typeface="Times New Roman" pitchFamily="18" charset="0"/>
              </a:rPr>
              <a:t>= </a:t>
            </a:r>
            <a:r>
              <a:rPr lang="kk-KZ" sz="2400" b="1" dirty="0" smtClean="0">
                <a:latin typeface="Times New Roman" pitchFamily="18" charset="0"/>
                <a:cs typeface="Times New Roman" pitchFamily="18" charset="0"/>
              </a:rPr>
              <a:t>42 000 тг</a:t>
            </a:r>
            <a:endParaRPr lang="ru-RU" sz="2400" dirty="0" smtClean="0">
              <a:latin typeface="Times New Roman" pitchFamily="18" charset="0"/>
              <a:cs typeface="Times New Roman" pitchFamily="18" charset="0"/>
            </a:endParaRPr>
          </a:p>
          <a:p>
            <a:r>
              <a:rPr lang="kk-KZ" sz="2400" dirty="0" smtClean="0">
                <a:latin typeface="Times New Roman" pitchFamily="18" charset="0"/>
                <a:cs typeface="Times New Roman" pitchFamily="18" charset="0"/>
              </a:rPr>
              <a:t>10 000 тг * 6 ай (интернет)</a:t>
            </a:r>
            <a:r>
              <a:rPr lang="ru-RU" sz="2400" dirty="0" smtClean="0">
                <a:latin typeface="Times New Roman" pitchFamily="18" charset="0"/>
                <a:cs typeface="Times New Roman" pitchFamily="18" charset="0"/>
              </a:rPr>
              <a:t>= </a:t>
            </a:r>
            <a:r>
              <a:rPr lang="kk-KZ" sz="2400" b="1" dirty="0" smtClean="0">
                <a:latin typeface="Times New Roman" pitchFamily="18" charset="0"/>
                <a:cs typeface="Times New Roman" pitchFamily="18" charset="0"/>
              </a:rPr>
              <a:t>60 000 тг</a:t>
            </a:r>
            <a:endParaRPr lang="ru-RU" sz="2400" dirty="0" smtClean="0">
              <a:latin typeface="Times New Roman" pitchFamily="18" charset="0"/>
              <a:cs typeface="Times New Roman" pitchFamily="18" charset="0"/>
            </a:endParaRPr>
          </a:p>
          <a:p>
            <a:r>
              <a:rPr lang="kk-KZ" sz="2400" b="1" dirty="0" smtClean="0">
                <a:latin typeface="Times New Roman" pitchFamily="18" charset="0"/>
                <a:cs typeface="Times New Roman" pitchFamily="18" charset="0"/>
              </a:rPr>
              <a:t>Барлығы: 2 322 000 тг</a:t>
            </a:r>
            <a:endParaRPr lang="ru-RU" sz="2400" dirty="0" smtClean="0">
              <a:latin typeface="Times New Roman" pitchFamily="18" charset="0"/>
              <a:cs typeface="Times New Roman" pitchFamily="18" charset="0"/>
            </a:endParaRPr>
          </a:p>
          <a:p>
            <a:endParaRPr lang="ru-RU" sz="2400" dirty="0"/>
          </a:p>
        </p:txBody>
      </p:sp>
      <p:sp>
        <p:nvSpPr>
          <p:cNvPr id="7" name="TextBox 6"/>
          <p:cNvSpPr txBox="1"/>
          <p:nvPr/>
        </p:nvSpPr>
        <p:spPr>
          <a:xfrm>
            <a:off x="2844218" y="609600"/>
            <a:ext cx="4217565" cy="646331"/>
          </a:xfrm>
          <a:prstGeom prst="rect">
            <a:avLst/>
          </a:prstGeom>
          <a:noFill/>
        </p:spPr>
        <p:txBody>
          <a:bodyPr wrap="none" rtlCol="0">
            <a:spAutoFit/>
          </a:bodyPr>
          <a:lstStyle/>
          <a:p>
            <a:r>
              <a:rPr lang="kk-KZ" sz="3600" b="1" dirty="0" smtClean="0">
                <a:latin typeface="Times New Roman" pitchFamily="18" charset="0"/>
                <a:cs typeface="Times New Roman" pitchFamily="18" charset="0"/>
              </a:rPr>
              <a:t>Қаржылық жоспар</a:t>
            </a:r>
            <a:endParaRPr lang="ru-RU" sz="3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ᐈ Для презентацій изображения, фон фон для презентации | скачать на  Depositphotos®"/>
          <p:cNvPicPr>
            <a:picLocks noChangeAspect="1" noChangeArrowheads="1"/>
          </p:cNvPicPr>
          <p:nvPr/>
        </p:nvPicPr>
        <p:blipFill>
          <a:blip r:embed="rId2"/>
          <a:srcRect/>
          <a:stretch>
            <a:fillRect/>
          </a:stretch>
        </p:blipFill>
        <p:spPr bwMode="auto">
          <a:xfrm>
            <a:off x="0" y="-1"/>
            <a:ext cx="9906000" cy="6858001"/>
          </a:xfrm>
          <a:prstGeom prst="rect">
            <a:avLst/>
          </a:prstGeom>
          <a:noFill/>
        </p:spPr>
      </p:pic>
      <p:pic>
        <p:nvPicPr>
          <p:cNvPr id="4" name="Picture 2" descr="Спешите на презентацию новой карты"/>
          <p:cNvPicPr>
            <a:picLocks noChangeAspect="1" noChangeArrowheads="1"/>
          </p:cNvPicPr>
          <p:nvPr/>
        </p:nvPicPr>
        <p:blipFill>
          <a:blip r:embed="rId3"/>
          <a:srcRect/>
          <a:stretch>
            <a:fillRect/>
          </a:stretch>
        </p:blipFill>
        <p:spPr bwMode="auto">
          <a:xfrm>
            <a:off x="3886200" y="1828800"/>
            <a:ext cx="5595291" cy="3352800"/>
          </a:xfrm>
          <a:prstGeom prst="rect">
            <a:avLst/>
          </a:prstGeom>
          <a:ln>
            <a:noFill/>
          </a:ln>
          <a:effectLst>
            <a:softEdge rad="112500"/>
          </a:effectLst>
        </p:spPr>
      </p:pic>
      <p:sp>
        <p:nvSpPr>
          <p:cNvPr id="6" name="TextBox 5"/>
          <p:cNvSpPr txBox="1"/>
          <p:nvPr/>
        </p:nvSpPr>
        <p:spPr>
          <a:xfrm>
            <a:off x="228600" y="1524000"/>
            <a:ext cx="3505200" cy="3970318"/>
          </a:xfrm>
          <a:prstGeom prst="rect">
            <a:avLst/>
          </a:prstGeom>
          <a:noFill/>
        </p:spPr>
        <p:txBody>
          <a:bodyPr wrap="square" rtlCol="0">
            <a:spAutoFit/>
          </a:bodyPr>
          <a:lstStyle/>
          <a:p>
            <a:pPr algn="ctr"/>
            <a:r>
              <a:rPr lang="kk-KZ" sz="36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Times New Roman" pitchFamily="18" charset="0"/>
                <a:cs typeface="Times New Roman" pitchFamily="18" charset="0"/>
              </a:rPr>
              <a:t>Жобаны жүзеге асыру үшін -</a:t>
            </a:r>
          </a:p>
          <a:p>
            <a:pPr algn="ctr"/>
            <a:r>
              <a:rPr lang="kk-KZ" sz="36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Times New Roman" pitchFamily="18" charset="0"/>
                <a:cs typeface="Times New Roman" pitchFamily="18" charset="0"/>
              </a:rPr>
              <a:t>Сырдария ауданы әкіміне ұсыну, келіссөздер жүргізу. </a:t>
            </a:r>
            <a:endParaRPr lang="ru-RU"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Голубые яркие фоны (46 фото)"/>
          <p:cNvPicPr>
            <a:picLocks noChangeAspect="1" noChangeArrowheads="1"/>
          </p:cNvPicPr>
          <p:nvPr/>
        </p:nvPicPr>
        <p:blipFill>
          <a:blip r:embed="rId2"/>
          <a:srcRect/>
          <a:stretch>
            <a:fillRect/>
          </a:stretch>
        </p:blipFill>
        <p:spPr bwMode="auto">
          <a:xfrm>
            <a:off x="0" y="0"/>
            <a:ext cx="9906000" cy="6832935"/>
          </a:xfrm>
          <a:prstGeom prst="rect">
            <a:avLst/>
          </a:prstGeom>
          <a:noFill/>
        </p:spPr>
      </p:pic>
      <p:pic>
        <p:nvPicPr>
          <p:cNvPr id="19467" name="Picture 11" descr="Png Freeuse Stock Vector Work Working - Icon Work From Home, Transparent  Png , Transparent Png Image - PNGitem"/>
          <p:cNvPicPr>
            <a:picLocks noChangeAspect="1" noChangeArrowheads="1"/>
          </p:cNvPicPr>
          <p:nvPr/>
        </p:nvPicPr>
        <p:blipFill>
          <a:blip r:embed="rId3"/>
          <a:srcRect/>
          <a:stretch>
            <a:fillRect/>
          </a:stretch>
        </p:blipFill>
        <p:spPr bwMode="auto">
          <a:xfrm>
            <a:off x="228600" y="1447800"/>
            <a:ext cx="2593975" cy="2536826"/>
          </a:xfrm>
          <a:prstGeom prst="rect">
            <a:avLst/>
          </a:prstGeom>
          <a:noFill/>
        </p:spPr>
      </p:pic>
      <p:pic>
        <p:nvPicPr>
          <p:cNvPr id="19471" name="Picture 15" descr="Лот №7932952 Текущий ремонт компьютерного оборудования | Shop"/>
          <p:cNvPicPr>
            <a:picLocks noChangeAspect="1" noChangeArrowheads="1"/>
          </p:cNvPicPr>
          <p:nvPr/>
        </p:nvPicPr>
        <p:blipFill>
          <a:blip r:embed="rId4"/>
          <a:srcRect/>
          <a:stretch>
            <a:fillRect/>
          </a:stretch>
        </p:blipFill>
        <p:spPr bwMode="auto">
          <a:xfrm>
            <a:off x="3276600" y="4381499"/>
            <a:ext cx="3429000" cy="2171701"/>
          </a:xfrm>
          <a:prstGeom prst="rect">
            <a:avLst/>
          </a:prstGeom>
          <a:noFill/>
        </p:spPr>
      </p:pic>
      <p:pic>
        <p:nvPicPr>
          <p:cNvPr id="19473" name="Picture 17" descr="Computer Desk Desk Table Chair, компьютерный стол, стол письменный, Таблица  PNG и PSD-файл пнг для бесплатной загрузки"/>
          <p:cNvPicPr>
            <a:picLocks noChangeAspect="1" noChangeArrowheads="1"/>
          </p:cNvPicPr>
          <p:nvPr/>
        </p:nvPicPr>
        <p:blipFill>
          <a:blip r:embed="rId5"/>
          <a:srcRect/>
          <a:stretch>
            <a:fillRect/>
          </a:stretch>
        </p:blipFill>
        <p:spPr bwMode="auto">
          <a:xfrm>
            <a:off x="7162800" y="1524000"/>
            <a:ext cx="2514600" cy="2514600"/>
          </a:xfrm>
          <a:prstGeom prst="rect">
            <a:avLst/>
          </a:prstGeom>
          <a:noFill/>
        </p:spPr>
      </p:pic>
      <p:sp>
        <p:nvSpPr>
          <p:cNvPr id="13" name="TextBox 12"/>
          <p:cNvSpPr txBox="1"/>
          <p:nvPr/>
        </p:nvSpPr>
        <p:spPr>
          <a:xfrm>
            <a:off x="2971800" y="1595497"/>
            <a:ext cx="4114800" cy="2062103"/>
          </a:xfrm>
          <a:prstGeom prst="rect">
            <a:avLst/>
          </a:prstGeom>
          <a:noFill/>
        </p:spPr>
        <p:txBody>
          <a:bodyPr wrap="square" rtlCol="0">
            <a:spAutoFit/>
          </a:bodyPr>
          <a:lstStyle/>
          <a:p>
            <a:pPr algn="ctr"/>
            <a:r>
              <a:rPr lang="kk-KZ" sz="3200" b="1" dirty="0" smtClean="0">
                <a:ln w="10541" cmpd="sng">
                  <a:solidFill>
                    <a:schemeClr val="accent1">
                      <a:shade val="88000"/>
                      <a:satMod val="110000"/>
                    </a:schemeClr>
                  </a:solidFill>
                  <a:prstDash val="solid"/>
                </a:ln>
                <a:solidFill>
                  <a:srgbClr val="C00000"/>
                </a:solidFill>
                <a:latin typeface="Times New Roman" pitchFamily="18" charset="0"/>
                <a:cs typeface="Times New Roman" pitchFamily="18" charset="0"/>
              </a:rPr>
              <a:t>Ғимаратты жалға алу, қажетті құрал-жабдықтарды сатып алу </a:t>
            </a:r>
            <a:endParaRPr lang="ru-RU" sz="3200" b="1" dirty="0">
              <a:ln w="10541" cmpd="sng">
                <a:solidFill>
                  <a:schemeClr val="accent1">
                    <a:shade val="88000"/>
                    <a:satMod val="110000"/>
                  </a:schemeClr>
                </a:solidFill>
                <a:prstDash val="solid"/>
              </a:ln>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Фоны для деловой презентации (59 фото)"/>
          <p:cNvPicPr>
            <a:picLocks noChangeAspect="1" noChangeArrowheads="1"/>
          </p:cNvPicPr>
          <p:nvPr/>
        </p:nvPicPr>
        <p:blipFill>
          <a:blip r:embed="rId2"/>
          <a:srcRect/>
          <a:stretch>
            <a:fillRect/>
          </a:stretch>
        </p:blipFill>
        <p:spPr bwMode="auto">
          <a:xfrm>
            <a:off x="-76200" y="0"/>
            <a:ext cx="9982200" cy="6858000"/>
          </a:xfrm>
          <a:prstGeom prst="rect">
            <a:avLst/>
          </a:prstGeom>
          <a:noFill/>
        </p:spPr>
      </p:pic>
      <p:pic>
        <p:nvPicPr>
          <p:cNvPr id="18436" name="Picture 4" descr="Настройка и установка Wi-Fi сети » Ремонт ноутбуков и нетбуков - Ремонт  компьютеров и компьютерная помощь Санкт-Петербург, Колпино, Всеволожск."/>
          <p:cNvPicPr>
            <a:picLocks noChangeAspect="1" noChangeArrowheads="1"/>
          </p:cNvPicPr>
          <p:nvPr/>
        </p:nvPicPr>
        <p:blipFill>
          <a:blip r:embed="rId3"/>
          <a:srcRect/>
          <a:stretch>
            <a:fillRect/>
          </a:stretch>
        </p:blipFill>
        <p:spPr bwMode="auto">
          <a:xfrm>
            <a:off x="5867400" y="280219"/>
            <a:ext cx="3760301" cy="3224981"/>
          </a:xfrm>
          <a:prstGeom prst="rect">
            <a:avLst/>
          </a:prstGeom>
          <a:noFill/>
        </p:spPr>
      </p:pic>
      <p:pic>
        <p:nvPicPr>
          <p:cNvPr id="18438" name="Picture 6" descr="Совещание заместителей директоров по воспитательной работе - 21 Мая 2015 -  Официальный сайт отдела образования Невельский округ"/>
          <p:cNvPicPr>
            <a:picLocks noChangeAspect="1" noChangeArrowheads="1"/>
          </p:cNvPicPr>
          <p:nvPr/>
        </p:nvPicPr>
        <p:blipFill>
          <a:blip r:embed="rId4"/>
          <a:srcRect/>
          <a:stretch>
            <a:fillRect/>
          </a:stretch>
        </p:blipFill>
        <p:spPr bwMode="auto">
          <a:xfrm>
            <a:off x="228600" y="3429000"/>
            <a:ext cx="3708726" cy="3124200"/>
          </a:xfrm>
          <a:prstGeom prst="rect">
            <a:avLst/>
          </a:prstGeom>
          <a:noFill/>
        </p:spPr>
      </p:pic>
      <p:sp>
        <p:nvSpPr>
          <p:cNvPr id="7" name="TextBox 6"/>
          <p:cNvSpPr txBox="1"/>
          <p:nvPr/>
        </p:nvSpPr>
        <p:spPr>
          <a:xfrm>
            <a:off x="381000" y="1524000"/>
            <a:ext cx="5255926" cy="523220"/>
          </a:xfrm>
          <a:prstGeom prst="rect">
            <a:avLst/>
          </a:prstGeom>
          <a:noFill/>
        </p:spPr>
        <p:txBody>
          <a:bodyPr wrap="none" rtlCol="0">
            <a:spAutoFit/>
          </a:bodyPr>
          <a:lstStyle/>
          <a:p>
            <a:r>
              <a:rPr lang="kk-KZ" sz="2800" b="1" cap="all" dirty="0" smtClean="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latin typeface="Times New Roman" pitchFamily="18" charset="0"/>
                <a:cs typeface="Times New Roman" pitchFamily="18" charset="0"/>
              </a:rPr>
              <a:t>Интернет желісін тарту</a:t>
            </a:r>
            <a:endParaRPr lang="ru-RU" sz="2800" b="1" cap="all" dirty="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latin typeface="Times New Roman" pitchFamily="18" charset="0"/>
              <a:cs typeface="Times New Roman" pitchFamily="18" charset="0"/>
            </a:endParaRPr>
          </a:p>
        </p:txBody>
      </p:sp>
      <p:sp>
        <p:nvSpPr>
          <p:cNvPr id="8" name="TextBox 7"/>
          <p:cNvSpPr txBox="1"/>
          <p:nvPr/>
        </p:nvSpPr>
        <p:spPr>
          <a:xfrm>
            <a:off x="4267200" y="5257800"/>
            <a:ext cx="4846776" cy="523220"/>
          </a:xfrm>
          <a:prstGeom prst="rect">
            <a:avLst/>
          </a:prstGeom>
          <a:noFill/>
        </p:spPr>
        <p:txBody>
          <a:bodyPr wrap="none" rtlCol="0">
            <a:spAutoFit/>
          </a:bodyPr>
          <a:lstStyle/>
          <a:p>
            <a:r>
              <a:rPr lang="kk-KZ" sz="2800" b="1" cap="all" dirty="0" smtClean="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latin typeface="Times New Roman" pitchFamily="18" charset="0"/>
                <a:cs typeface="Times New Roman" pitchFamily="18" charset="0"/>
              </a:rPr>
              <a:t>Орындарды дайындау</a:t>
            </a:r>
            <a:endParaRPr lang="ru-RU" sz="2800" b="1" cap="all" dirty="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Фоны для деловой презентации (59 фото)"/>
          <p:cNvPicPr>
            <a:picLocks noChangeAspect="1" noChangeArrowheads="1"/>
          </p:cNvPicPr>
          <p:nvPr/>
        </p:nvPicPr>
        <p:blipFill>
          <a:blip r:embed="rId2"/>
          <a:srcRect/>
          <a:stretch>
            <a:fillRect/>
          </a:stretch>
        </p:blipFill>
        <p:spPr bwMode="auto">
          <a:xfrm flipH="1">
            <a:off x="-76200" y="0"/>
            <a:ext cx="9982200" cy="6858000"/>
          </a:xfrm>
          <a:prstGeom prst="rect">
            <a:avLst/>
          </a:prstGeom>
          <a:noFill/>
        </p:spPr>
      </p:pic>
      <p:pic>
        <p:nvPicPr>
          <p:cNvPr id="17414" name="Picture 6" descr="ᐈ Человечек для презентации фото, рисунки 3d человечки | скачать на  Depositphotos®"/>
          <p:cNvPicPr>
            <a:picLocks noChangeAspect="1" noChangeArrowheads="1"/>
          </p:cNvPicPr>
          <p:nvPr/>
        </p:nvPicPr>
        <p:blipFill>
          <a:blip r:embed="rId3"/>
          <a:srcRect/>
          <a:stretch>
            <a:fillRect/>
          </a:stretch>
        </p:blipFill>
        <p:spPr bwMode="auto">
          <a:xfrm>
            <a:off x="152400" y="228600"/>
            <a:ext cx="3290888" cy="3290888"/>
          </a:xfrm>
          <a:prstGeom prst="rect">
            <a:avLst/>
          </a:prstGeom>
          <a:noFill/>
        </p:spPr>
      </p:pic>
      <p:pic>
        <p:nvPicPr>
          <p:cNvPr id="17416" name="Picture 8" descr="Домашняя автоматизация - векторные изображения, Домашняя автоматизация  картинки | Depositphotos"/>
          <p:cNvPicPr>
            <a:picLocks noChangeAspect="1" noChangeArrowheads="1"/>
          </p:cNvPicPr>
          <p:nvPr/>
        </p:nvPicPr>
        <p:blipFill>
          <a:blip r:embed="rId4"/>
          <a:srcRect/>
          <a:stretch>
            <a:fillRect/>
          </a:stretch>
        </p:blipFill>
        <p:spPr bwMode="auto">
          <a:xfrm>
            <a:off x="6248400" y="3429000"/>
            <a:ext cx="3386667" cy="3200400"/>
          </a:xfrm>
          <a:prstGeom prst="rect">
            <a:avLst/>
          </a:prstGeom>
          <a:noFill/>
        </p:spPr>
      </p:pic>
      <p:sp>
        <p:nvSpPr>
          <p:cNvPr id="9" name="TextBox 8"/>
          <p:cNvSpPr txBox="1"/>
          <p:nvPr/>
        </p:nvSpPr>
        <p:spPr>
          <a:xfrm>
            <a:off x="3581400" y="2017693"/>
            <a:ext cx="5986062" cy="954107"/>
          </a:xfrm>
          <a:prstGeom prst="rect">
            <a:avLst/>
          </a:prstGeom>
          <a:noFill/>
        </p:spPr>
        <p:txBody>
          <a:bodyPr wrap="none" rtlCol="0">
            <a:spAutoFit/>
          </a:bodyPr>
          <a:lstStyle/>
          <a:p>
            <a:r>
              <a:rPr lang="kk-KZ" sz="2800" b="1" cap="all" dirty="0" smtClean="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latin typeface="Times New Roman" pitchFamily="18" charset="0"/>
                <a:cs typeface="Times New Roman" pitchFamily="18" charset="0"/>
              </a:rPr>
              <a:t>Мамандармен Келіссөздер </a:t>
            </a:r>
          </a:p>
          <a:p>
            <a:pPr algn="ctr"/>
            <a:r>
              <a:rPr lang="kk-KZ" sz="2800" b="1" cap="all" dirty="0" smtClean="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latin typeface="Times New Roman" pitchFamily="18" charset="0"/>
                <a:cs typeface="Times New Roman" pitchFamily="18" charset="0"/>
              </a:rPr>
              <a:t>жүргізу</a:t>
            </a:r>
            <a:endParaRPr lang="ru-RU" sz="2800" b="1" cap="all" dirty="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latin typeface="Times New Roman" pitchFamily="18" charset="0"/>
              <a:cs typeface="Times New Roman" pitchFamily="18" charset="0"/>
            </a:endParaRPr>
          </a:p>
        </p:txBody>
      </p:sp>
      <p:sp>
        <p:nvSpPr>
          <p:cNvPr id="10" name="TextBox 9"/>
          <p:cNvSpPr txBox="1"/>
          <p:nvPr/>
        </p:nvSpPr>
        <p:spPr>
          <a:xfrm>
            <a:off x="304800" y="4114800"/>
            <a:ext cx="5824800" cy="954107"/>
          </a:xfrm>
          <a:prstGeom prst="rect">
            <a:avLst/>
          </a:prstGeom>
          <a:noFill/>
        </p:spPr>
        <p:txBody>
          <a:bodyPr wrap="none" rtlCol="0">
            <a:spAutoFit/>
          </a:bodyPr>
          <a:lstStyle/>
          <a:p>
            <a:r>
              <a:rPr lang="kk-KZ" sz="2800" b="1" cap="all" dirty="0" smtClean="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latin typeface="Times New Roman" pitchFamily="18" charset="0"/>
                <a:cs typeface="Times New Roman" pitchFamily="18" charset="0"/>
              </a:rPr>
              <a:t>Коммуналдық төлемдерді</a:t>
            </a:r>
          </a:p>
          <a:p>
            <a:pPr algn="ctr"/>
            <a:r>
              <a:rPr lang="kk-KZ" sz="2800" b="1" cap="all" dirty="0" smtClean="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latin typeface="Times New Roman" pitchFamily="18" charset="0"/>
                <a:cs typeface="Times New Roman" pitchFamily="18" charset="0"/>
              </a:rPr>
              <a:t>шешу</a:t>
            </a:r>
            <a:endParaRPr lang="ru-RU" sz="2800" b="1" cap="all" dirty="0">
              <a:ln w="9000" cmpd="sng">
                <a:solidFill>
                  <a:schemeClr val="accent4">
                    <a:shade val="50000"/>
                    <a:satMod val="120000"/>
                  </a:schemeClr>
                </a:solidFill>
                <a:prstDash val="solid"/>
              </a:ln>
              <a:solidFill>
                <a:schemeClr val="tx2">
                  <a:lumMod val="60000"/>
                  <a:lumOff val="40000"/>
                </a:schemeClr>
              </a:solidFill>
              <a:effectLst>
                <a:reflection blurRad="12700" stA="28000" endPos="45000" dist="1000" dir="5400000" sy="-100000" algn="bl" rotWithShape="0"/>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TotalTime>
  <Words>150</Words>
  <PresentationFormat>Лист A4 (210x297 мм)</PresentationFormat>
  <Paragraphs>32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Office Theme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15</cp:revision>
  <dcterms:created xsi:type="dcterms:W3CDTF">2021-02-23T20:28:49Z</dcterms:created>
  <dcterms:modified xsi:type="dcterms:W3CDTF">2021-02-23T22:38:19Z</dcterms:modified>
</cp:coreProperties>
</file>