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8"/>
  </p:notesMasterIdLst>
  <p:sldIdLst>
    <p:sldId id="297" r:id="rId2"/>
    <p:sldId id="257" r:id="rId3"/>
    <p:sldId id="284" r:id="rId4"/>
    <p:sldId id="300" r:id="rId5"/>
    <p:sldId id="312" r:id="rId6"/>
    <p:sldId id="310" r:id="rId7"/>
  </p:sldIdLst>
  <p:sldSz cx="9144000" cy="5143500" type="screen16x9"/>
  <p:notesSz cx="6888163" cy="10020300"/>
  <p:embeddedFontLst>
    <p:embeddedFont>
      <p:font typeface="Roboto Condensed" charset="0"/>
      <p:regular r:id="rId9"/>
      <p:bold r:id="rId10"/>
      <p:italic r:id="rId11"/>
      <p:boldItalic r:id="rId12"/>
    </p:embeddedFon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Roboto Condensed Light" charset="0"/>
      <p:regular r:id="rId17"/>
      <p:bold r:id="rId18"/>
      <p:italic r:id="rId19"/>
      <p:boldItalic r:id="rId20"/>
    </p:embeddedFont>
    <p:embeddedFont>
      <p:font typeface="Arvo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BEFF1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752D6FB3-4F43-41DF-A411-3EDB17ECA258}">
  <a:tblStyle styleId="{752D6FB3-4F43-41DF-A411-3EDB17ECA25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04" y="-5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87" tIns="96587" rIns="96587" bIns="96587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8483217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587" tIns="96587" rIns="96587" bIns="96587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587" tIns="96587" rIns="96587" bIns="96587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587" tIns="96587" rIns="96587" bIns="96587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587" tIns="96587" rIns="96587" bIns="96587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587" tIns="96587" rIns="96587" bIns="96587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spcFirstLastPara="1" wrap="square" lIns="96587" tIns="96587" rIns="96587" bIns="96587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6" y="4278349"/>
            <a:ext cx="5480829" cy="432996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n.ibraimov\Desktop\shemalar\emblema_kyzylordin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9240" y="79810"/>
            <a:ext cx="857256" cy="851278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8143868" y="4286262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2021 г.</a:t>
            </a:r>
          </a:p>
        </p:txBody>
      </p:sp>
      <p:sp>
        <p:nvSpPr>
          <p:cNvPr id="6" name="Google Shape;189;p12"/>
          <p:cNvSpPr txBox="1">
            <a:spLocks/>
          </p:cNvSpPr>
          <p:nvPr/>
        </p:nvSpPr>
        <p:spPr>
          <a:xfrm>
            <a:off x="1130572" y="55020"/>
            <a:ext cx="6186618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ctr"/>
            <a:r>
              <a:rPr lang="ru-RU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Жобаның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мақсаты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252536" y="1203598"/>
            <a:ext cx="8952835" cy="25202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574675" indent="-342900" algn="just">
              <a:lnSpc>
                <a:spcPct val="107000"/>
              </a:lnSpc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kk-KZ" sz="2000" dirty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Кәсіпкерлер арасында бәсекелестік ортаны қалыптастыру;</a:t>
            </a:r>
            <a:endParaRPr lang="ru-RU" sz="2000" dirty="0">
              <a:solidFill>
                <a:schemeClr val="bg1"/>
              </a:solidFill>
              <a:latin typeface="+mj-lt"/>
              <a:ea typeface="Calibri"/>
              <a:cs typeface="Times New Roman"/>
            </a:endParaRPr>
          </a:p>
          <a:p>
            <a:pPr marL="574675" indent="-342900" algn="just">
              <a:lnSpc>
                <a:spcPct val="107000"/>
              </a:lnSpc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kk-KZ" sz="2000" dirty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Уақыт үнемділігі;</a:t>
            </a:r>
            <a:endParaRPr lang="ru-RU" sz="2000" dirty="0">
              <a:solidFill>
                <a:schemeClr val="bg1"/>
              </a:solidFill>
              <a:latin typeface="+mj-lt"/>
              <a:ea typeface="Calibri"/>
              <a:cs typeface="Times New Roman"/>
            </a:endParaRPr>
          </a:p>
          <a:p>
            <a:pPr marL="574675" indent="-342900" algn="just">
              <a:lnSpc>
                <a:spcPct val="107000"/>
              </a:lnSpc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kk-KZ" sz="2000" dirty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Сыбайлас жемқорлық тәуекелдерін болдырмау;</a:t>
            </a:r>
            <a:endParaRPr lang="ru-RU" sz="2000" dirty="0">
              <a:solidFill>
                <a:schemeClr val="bg1"/>
              </a:solidFill>
              <a:latin typeface="+mj-lt"/>
              <a:ea typeface="Calibri"/>
              <a:cs typeface="Times New Roman"/>
            </a:endParaRPr>
          </a:p>
          <a:p>
            <a:pPr marL="574675" indent="-342900" algn="just">
              <a:lnSpc>
                <a:spcPct val="107000"/>
              </a:lnSpc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kk-KZ" sz="2000" dirty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Қызмет түрлерін цифрландыру;</a:t>
            </a:r>
            <a:endParaRPr lang="ru-RU" sz="2000" dirty="0">
              <a:solidFill>
                <a:schemeClr val="bg1"/>
              </a:solidFill>
              <a:latin typeface="+mj-lt"/>
              <a:ea typeface="Calibri"/>
              <a:cs typeface="Times New Roman"/>
            </a:endParaRPr>
          </a:p>
          <a:p>
            <a:pPr marL="574675" indent="-342900" algn="just">
              <a:lnSpc>
                <a:spcPct val="107000"/>
              </a:lnSpc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Ø"/>
            </a:pPr>
            <a:r>
              <a:rPr lang="kk-KZ" sz="2000" dirty="0" smtClean="0">
                <a:solidFill>
                  <a:schemeClr val="bg1"/>
                </a:solidFill>
                <a:latin typeface="+mj-lt"/>
                <a:ea typeface="Calibri"/>
              </a:rPr>
              <a:t>Қолжетімділік</a:t>
            </a:r>
            <a:r>
              <a:rPr lang="kk-KZ" sz="2400" dirty="0">
                <a:solidFill>
                  <a:schemeClr val="bg1"/>
                </a:solidFill>
                <a:latin typeface="+mj-lt"/>
                <a:ea typeface="Calibri"/>
              </a:rPr>
              <a:t>.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8" descr="plsh_001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3291830"/>
            <a:ext cx="9144032" cy="1658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467544" y="365390"/>
            <a:ext cx="6186618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ru-RU" sz="2400" dirty="0" err="1">
                <a:solidFill>
                  <a:schemeClr val="bg1"/>
                </a:solidFill>
                <a:latin typeface="Times New Roman"/>
                <a:ea typeface="Calibri"/>
              </a:rPr>
              <a:t>Жобаның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Calibri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/>
                <a:ea typeface="Calibri"/>
              </a:rPr>
              <a:t>мақсатт</a:t>
            </a:r>
            <a:r>
              <a:rPr lang="kk-KZ" sz="2400" dirty="0">
                <a:solidFill>
                  <a:schemeClr val="bg1"/>
                </a:solidFill>
                <a:latin typeface="Times New Roman"/>
                <a:ea typeface="Calibri"/>
              </a:rPr>
              <a:t>ы көрсеткіштері мен табыстылығын</a:t>
            </a:r>
            <a:r>
              <a:rPr lang="ru-RU" sz="2400" dirty="0">
                <a:solidFill>
                  <a:schemeClr val="bg1"/>
                </a:solidFill>
                <a:latin typeface="Times New Roman"/>
                <a:ea typeface="Calibri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/>
                <a:ea typeface="Calibri"/>
              </a:rPr>
              <a:t>бағалау</a:t>
            </a:r>
            <a:r>
              <a:rPr lang="kk-KZ" sz="2400" dirty="0">
                <a:solidFill>
                  <a:schemeClr val="bg1"/>
                </a:solidFill>
                <a:latin typeface="Times New Roman"/>
                <a:ea typeface="Calibri"/>
              </a:rPr>
              <a:t> критерийлері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2414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dirty="0"/>
          </a:p>
        </p:txBody>
      </p:sp>
      <p:grpSp>
        <p:nvGrpSpPr>
          <p:cNvPr id="49" name="Google Shape;752;p37"/>
          <p:cNvGrpSpPr/>
          <p:nvPr/>
        </p:nvGrpSpPr>
        <p:grpSpPr>
          <a:xfrm>
            <a:off x="142844" y="571486"/>
            <a:ext cx="354245" cy="354245"/>
            <a:chOff x="5941025" y="3634400"/>
            <a:chExt cx="467650" cy="467650"/>
          </a:xfrm>
        </p:grpSpPr>
        <p:sp>
          <p:nvSpPr>
            <p:cNvPr id="50" name="Google Shape;753;p37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754;p37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755;p37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756;p37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757;p37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758;p37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8" name="Picture 8" descr="plsh_001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433396"/>
            <a:ext cx="9144000" cy="157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Прямоугольник 65"/>
          <p:cNvSpPr/>
          <p:nvPr/>
        </p:nvSpPr>
        <p:spPr>
          <a:xfrm>
            <a:off x="357158" y="3714758"/>
            <a:ext cx="8286808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>
              <a:lnSpc>
                <a:spcPct val="107000"/>
              </a:lnSpc>
            </a:pPr>
            <a:r>
              <a:rPr lang="kk-KZ" sz="18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Құрылыс саласы қызметіндегі кәсіпкерлік </a:t>
            </a:r>
            <a:r>
              <a:rPr lang="kk-KZ" sz="18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субъектілерін</a:t>
            </a:r>
            <a:r>
              <a:rPr lang="kk-KZ" sz="18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kk-KZ" sz="18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электрондық </a:t>
            </a:r>
            <a:r>
              <a:rPr lang="kk-KZ" sz="18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биржасында орталықтандыру.</a:t>
            </a:r>
            <a:endParaRPr lang="ru-RU" sz="1800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00034" y="1853981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</a:pPr>
            <a:r>
              <a:rPr lang="ru-RU" sz="1800" dirty="0" err="1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«Қазақстан Республкасындағы сәулет, қала құрылысы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және құрылыс </a:t>
            </a:r>
            <a:r>
              <a:rPr lang="ru-RU" sz="1800" dirty="0" err="1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қызметі туралы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» </a:t>
            </a:r>
            <a:r>
              <a:rPr lang="ru-RU" sz="1800" dirty="0" err="1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Заңдарының талаптарын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бұлжытпай </a:t>
            </a:r>
            <a:r>
              <a:rPr lang="ru-RU" sz="1800" dirty="0" err="1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орындау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;</a:t>
            </a:r>
          </a:p>
        </p:txBody>
      </p:sp>
      <p:pic>
        <p:nvPicPr>
          <p:cNvPr id="73" name="Picture 2" descr="C:\Users\n.ibraimov\Desktop\shemalar\emblema_kyzylordinskoy_oblast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5338" y="77398"/>
            <a:ext cx="857256" cy="851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8" descr="plsh_001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2582540"/>
            <a:ext cx="9144032" cy="157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4" y="392575"/>
            <a:ext cx="5686551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kk-KZ" sz="2400" dirty="0">
                <a:solidFill>
                  <a:schemeClr val="bg1"/>
                </a:solidFill>
              </a:rPr>
              <a:t>Жоба </a:t>
            </a:r>
            <a:r>
              <a:rPr lang="kk-KZ" sz="2400" dirty="0" smtClean="0">
                <a:solidFill>
                  <a:schemeClr val="bg1"/>
                </a:solidFill>
              </a:rPr>
              <a:t>өнімі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59982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dirty="0"/>
          </a:p>
        </p:txBody>
      </p:sp>
      <p:grpSp>
        <p:nvGrpSpPr>
          <p:cNvPr id="2" name="Google Shape;752;p37"/>
          <p:cNvGrpSpPr/>
          <p:nvPr/>
        </p:nvGrpSpPr>
        <p:grpSpPr>
          <a:xfrm>
            <a:off x="285720" y="571486"/>
            <a:ext cx="354245" cy="354245"/>
            <a:chOff x="5941025" y="3634400"/>
            <a:chExt cx="467650" cy="467650"/>
          </a:xfrm>
        </p:grpSpPr>
        <p:sp>
          <p:nvSpPr>
            <p:cNvPr id="50" name="Google Shape;753;p37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754;p37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755;p37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756;p37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757;p37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758;p37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8" name="Picture 8" descr="plsh_001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7201" y="1319867"/>
            <a:ext cx="8892479" cy="11424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66" name="Прямоугольник 65"/>
          <p:cNvSpPr/>
          <p:nvPr/>
        </p:nvSpPr>
        <p:spPr>
          <a:xfrm>
            <a:off x="639964" y="1657788"/>
            <a:ext cx="6860994" cy="413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</a:pPr>
            <a:r>
              <a:rPr lang="kk-KZ" sz="2000" dirty="0" smtClean="0">
                <a:solidFill>
                  <a:schemeClr val="tx1"/>
                </a:solidFill>
              </a:rPr>
              <a:t>Көлеңкелі </a:t>
            </a:r>
            <a:r>
              <a:rPr lang="kk-KZ" sz="2000" dirty="0" smtClean="0">
                <a:solidFill>
                  <a:schemeClr val="tx1"/>
                </a:solidFill>
              </a:rPr>
              <a:t>бизнестің экономикадағы үлесі </a:t>
            </a:r>
            <a:r>
              <a:rPr lang="kk-KZ" sz="2000" dirty="0" smtClean="0">
                <a:solidFill>
                  <a:schemeClr val="tx1"/>
                </a:solidFill>
              </a:rPr>
              <a:t>төмендейді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0" name="Picture 2" descr="C:\Users\n.ibraimov\Desktop\shemalar\emblema_kyzylordinskoy_oblast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5338" y="71420"/>
            <a:ext cx="857256" cy="851278"/>
          </a:xfrm>
          <a:prstGeom prst="rect">
            <a:avLst/>
          </a:prstGeom>
          <a:noFill/>
        </p:spPr>
      </p:pic>
      <p:sp>
        <p:nvSpPr>
          <p:cNvPr id="31" name="Прямоугольник 30"/>
          <p:cNvSpPr/>
          <p:nvPr/>
        </p:nvSpPr>
        <p:spPr>
          <a:xfrm>
            <a:off x="269191" y="2635136"/>
            <a:ext cx="8231899" cy="1365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ru-RU" sz="1600" dirty="0" err="1">
                <a:solidFill>
                  <a:schemeClr val="tx1"/>
                </a:solidFill>
              </a:rPr>
              <a:t>Орталықтандырылған сатып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алу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жұмыстарын жүргізу аясында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тапсырыс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беруші</a:t>
            </a:r>
            <a:r>
              <a:rPr lang="ru-RU" sz="1600" dirty="0">
                <a:solidFill>
                  <a:schemeClr val="tx1"/>
                </a:solidFill>
              </a:rPr>
              <a:t> мен </a:t>
            </a:r>
            <a:r>
              <a:rPr lang="ru-RU" sz="1600" dirty="0" err="1">
                <a:solidFill>
                  <a:schemeClr val="tx1"/>
                </a:solidFill>
              </a:rPr>
              <a:t>сатып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алуды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бірыңғай </a:t>
            </a:r>
            <a:r>
              <a:rPr lang="ru-RU" sz="1600" dirty="0" err="1">
                <a:solidFill>
                  <a:schemeClr val="tx1"/>
                </a:solidFill>
              </a:rPr>
              <a:t>ұйымдастырушы арасындағы ұйымдастыру жұмыстары жеделдетіледі</a:t>
            </a:r>
            <a:r>
              <a:rPr lang="ru-RU" sz="1600" dirty="0">
                <a:solidFill>
                  <a:schemeClr val="tx1"/>
                </a:solidFill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</a:rPr>
              <a:t>нәтижелі </a:t>
            </a:r>
            <a:r>
              <a:rPr lang="ru-RU" sz="1600" dirty="0" err="1">
                <a:solidFill>
                  <a:schemeClr val="tx1"/>
                </a:solidFill>
              </a:rPr>
              <a:t>жұмыс </a:t>
            </a:r>
            <a:r>
              <a:rPr lang="ru-RU" sz="1600" dirty="0" err="1" smtClean="0">
                <a:solidFill>
                  <a:schemeClr val="tx1"/>
                </a:solidFill>
              </a:rPr>
              <a:t>ауқымы </a:t>
            </a:r>
            <a:r>
              <a:rPr lang="ru-RU" sz="1600" dirty="0" err="1">
                <a:solidFill>
                  <a:schemeClr val="tx1"/>
                </a:solidFill>
              </a:rPr>
              <a:t>артады</a:t>
            </a:r>
            <a:r>
              <a:rPr lang="ru-RU" sz="1600" dirty="0">
                <a:solidFill>
                  <a:schemeClr val="tx1"/>
                </a:solidFill>
              </a:rPr>
              <a:t>;</a:t>
            </a:r>
          </a:p>
          <a:p>
            <a:pPr marL="285750" indent="-285750" algn="just">
              <a:buClr>
                <a:srgbClr val="FF0000"/>
              </a:buClr>
              <a:buFont typeface="Wingdings" pitchFamily="2" charset="2"/>
              <a:buChar char="ü"/>
            </a:pPr>
            <a:endParaRPr lang="ru-RU" sz="1200" dirty="0">
              <a:solidFill>
                <a:schemeClr val="tx1"/>
              </a:solidFill>
            </a:endParaRPr>
          </a:p>
          <a:p>
            <a:pPr marL="712788" indent="-265113" algn="just">
              <a:buClr>
                <a:schemeClr val="bg1"/>
              </a:buClr>
              <a:buFont typeface="Wingdings" pitchFamily="2" charset="2"/>
              <a:buChar char="ü"/>
              <a:tabLst>
                <a:tab pos="447675" algn="l"/>
              </a:tabLst>
            </a:pP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Жұмыспен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қамту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8" descr="plsh_001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36512" y="1707654"/>
            <a:ext cx="91440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814274" y="392575"/>
            <a:ext cx="5686551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kk-KZ" sz="2800" dirty="0">
                <a:solidFill>
                  <a:schemeClr val="bg1"/>
                </a:solidFill>
              </a:rPr>
              <a:t>Жоба шектеулері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2414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dirty="0"/>
          </a:p>
        </p:txBody>
      </p:sp>
      <p:grpSp>
        <p:nvGrpSpPr>
          <p:cNvPr id="2" name="Google Shape;752;p37"/>
          <p:cNvGrpSpPr/>
          <p:nvPr/>
        </p:nvGrpSpPr>
        <p:grpSpPr>
          <a:xfrm>
            <a:off x="285720" y="571486"/>
            <a:ext cx="354245" cy="354245"/>
            <a:chOff x="5941025" y="3634400"/>
            <a:chExt cx="467650" cy="467650"/>
          </a:xfrm>
        </p:grpSpPr>
        <p:sp>
          <p:nvSpPr>
            <p:cNvPr id="50" name="Google Shape;753;p37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754;p37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755;p37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756;p37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757;p37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758;p37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0" name="Picture 2" descr="C:\Users\n.ibraimov\Desktop\shemalar\emblema_kyzylordinskoy_oblast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71420"/>
            <a:ext cx="857256" cy="851278"/>
          </a:xfrm>
          <a:prstGeom prst="rect">
            <a:avLst/>
          </a:prstGeom>
          <a:noFill/>
        </p:spPr>
      </p:pic>
      <p:sp>
        <p:nvSpPr>
          <p:cNvPr id="31" name="Прямоугольник 30"/>
          <p:cNvSpPr/>
          <p:nvPr/>
        </p:nvSpPr>
        <p:spPr>
          <a:xfrm>
            <a:off x="325238" y="1994453"/>
            <a:ext cx="6104150" cy="934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</a:rPr>
              <a:t>Карантин </a:t>
            </a:r>
            <a:r>
              <a:rPr lang="ru-RU" sz="1600" dirty="0" err="1">
                <a:solidFill>
                  <a:schemeClr val="tx1"/>
                </a:solidFill>
              </a:rPr>
              <a:t>немесе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төтенше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жағдайлар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режиміне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енгізілуі</a:t>
            </a:r>
            <a:r>
              <a:rPr lang="ru-RU" sz="1600" dirty="0">
                <a:solidFill>
                  <a:schemeClr val="tx1"/>
                </a:solidFill>
              </a:rPr>
              <a:t>;</a:t>
            </a:r>
          </a:p>
          <a:p>
            <a:pPr marL="715963" lvl="0" indent="-34290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</a:rPr>
              <a:t>Интернет </a:t>
            </a:r>
            <a:r>
              <a:rPr lang="ru-RU" sz="1600" dirty="0" err="1">
                <a:solidFill>
                  <a:schemeClr val="tx1"/>
                </a:solidFill>
              </a:rPr>
              <a:t>желісінің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үздіксіз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қамтамасыз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етілуі</a:t>
            </a:r>
            <a:r>
              <a:rPr lang="ru-RU" sz="1600" dirty="0">
                <a:solidFill>
                  <a:schemeClr val="tx1"/>
                </a:solidFill>
              </a:rPr>
              <a:t>;</a:t>
            </a:r>
          </a:p>
          <a:p>
            <a:pPr marL="1082675" lvl="0" indent="-34290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ru-RU" sz="1600" dirty="0" err="1">
                <a:solidFill>
                  <a:schemeClr val="tx1"/>
                </a:solidFill>
              </a:rPr>
              <a:t>Жобаға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халықтың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қызығушылық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танытпауы</a:t>
            </a:r>
            <a:r>
              <a:rPr lang="ru-RU" sz="1600" dirty="0">
                <a:solidFill>
                  <a:schemeClr val="tx1"/>
                </a:solidFill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xmlns="" val="3251118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8" descr="plsh_001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36512" y="1779662"/>
            <a:ext cx="91440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2414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kk-KZ" dirty="0"/>
              <a:t>5</a:t>
            </a:r>
            <a:endParaRPr dirty="0"/>
          </a:p>
        </p:txBody>
      </p:sp>
      <p:grpSp>
        <p:nvGrpSpPr>
          <p:cNvPr id="2" name="Google Shape;752;p37"/>
          <p:cNvGrpSpPr/>
          <p:nvPr/>
        </p:nvGrpSpPr>
        <p:grpSpPr>
          <a:xfrm>
            <a:off x="285720" y="571486"/>
            <a:ext cx="354245" cy="354245"/>
            <a:chOff x="5941025" y="3634400"/>
            <a:chExt cx="467650" cy="467650"/>
          </a:xfrm>
        </p:grpSpPr>
        <p:sp>
          <p:nvSpPr>
            <p:cNvPr id="50" name="Google Shape;753;p37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754;p37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755;p37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756;p37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757;p37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758;p37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0" name="Picture 2" descr="C:\Users\n.ibraimov\Desktop\shemalar\emblema_kyzylordinskoy_oblast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71420"/>
            <a:ext cx="857256" cy="8512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891182"/>
            <a:ext cx="7560840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2700"/>
              </a:lnSpc>
              <a:buClr>
                <a:schemeClr val="bg1"/>
              </a:buClr>
              <a:buFont typeface="Wingdings" pitchFamily="2" charset="2"/>
              <a:buChar char="Ø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kk-KZ" sz="1600" b="1" dirty="0">
                <a:solidFill>
                  <a:schemeClr val="tx1"/>
                </a:solidFill>
                <a:ea typeface="Times New Roman"/>
                <a:cs typeface="Courier New"/>
              </a:rPr>
              <a:t>Құрылыс </a:t>
            </a:r>
            <a:r>
              <a:rPr lang="kk-KZ" sz="1600" b="1" dirty="0" smtClean="0">
                <a:solidFill>
                  <a:schemeClr val="tx1"/>
                </a:solidFill>
                <a:ea typeface="Times New Roman"/>
                <a:cs typeface="Courier New"/>
              </a:rPr>
              <a:t>биржасы</a:t>
            </a:r>
            <a:r>
              <a:rPr lang="kk-KZ" sz="1600" dirty="0" smtClean="0">
                <a:solidFill>
                  <a:schemeClr val="tx1"/>
                </a:solidFill>
                <a:ea typeface="Times New Roman"/>
                <a:cs typeface="Courier New"/>
              </a:rPr>
              <a:t> - сарапшылар, жобалаушылар</a:t>
            </a:r>
            <a:r>
              <a:rPr lang="kk-KZ" sz="1600" dirty="0">
                <a:solidFill>
                  <a:schemeClr val="tx1"/>
                </a:solidFill>
                <a:ea typeface="Times New Roman"/>
                <a:cs typeface="Courier New"/>
              </a:rPr>
              <a:t>, техникалық және авторлық қадағаушылар, құрылысшылар, жөндеушілер, электриктер, жылытқыштар, әрлеушілер, плиткалар, сантехниктер, сылақшылар, сырлаушылар, кірпіш қалаушылар және т.б. жұмыстарын біріктіретін орын.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13" name="Google Shape;189;p12"/>
          <p:cNvSpPr txBox="1">
            <a:spLocks noGrp="1"/>
          </p:cNvSpPr>
          <p:nvPr>
            <p:ph type="title"/>
          </p:nvPr>
        </p:nvSpPr>
        <p:spPr>
          <a:xfrm>
            <a:off x="814274" y="392575"/>
            <a:ext cx="5686551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kk-KZ" sz="2800" dirty="0" smtClean="0">
                <a:solidFill>
                  <a:schemeClr val="bg1"/>
                </a:solidFill>
              </a:rPr>
              <a:t>Жобаның қызмет түрлері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0676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n.ibraimov\Desktop\shemalar\emblema_kyzylordinskoy_oblast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105706"/>
            <a:ext cx="857256" cy="851278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</p:pic>
      <p:sp>
        <p:nvSpPr>
          <p:cNvPr id="6" name="Google Shape;189;p12"/>
          <p:cNvSpPr txBox="1">
            <a:spLocks/>
          </p:cNvSpPr>
          <p:nvPr/>
        </p:nvSpPr>
        <p:spPr>
          <a:xfrm>
            <a:off x="329598" y="2093582"/>
            <a:ext cx="6762682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sz="48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ctr"/>
            <a:r>
              <a:rPr lang="ru-RU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Назарларыңызға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рахмет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!</a:t>
            </a:r>
          </a:p>
        </p:txBody>
      </p:sp>
      <p:sp>
        <p:nvSpPr>
          <p:cNvPr id="7" name="Google Shape;192;p12"/>
          <p:cNvSpPr txBox="1">
            <a:spLocks/>
          </p:cNvSpPr>
          <p:nvPr/>
        </p:nvSpPr>
        <p:spPr>
          <a:xfrm>
            <a:off x="7657304" y="4272374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endParaRPr lang="en" sz="1200" b="1" dirty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4383742"/>
      </p:ext>
    </p:extLst>
  </p:cSld>
  <p:clrMapOvr>
    <a:masterClrMapping/>
  </p:clrMapOvr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162</Words>
  <Application>Microsoft Office PowerPoint</Application>
  <PresentationFormat>Экран (16:9)</PresentationFormat>
  <Paragraphs>26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Roboto Condensed</vt:lpstr>
      <vt:lpstr>Calibri</vt:lpstr>
      <vt:lpstr>Times New Roman</vt:lpstr>
      <vt:lpstr>Wingdings</vt:lpstr>
      <vt:lpstr>Courier New</vt:lpstr>
      <vt:lpstr>Roboto Condensed Light</vt:lpstr>
      <vt:lpstr>Arvo</vt:lpstr>
      <vt:lpstr>Salerio template</vt:lpstr>
      <vt:lpstr>Слайд 1</vt:lpstr>
      <vt:lpstr>Жобаның мақсатты көрсеткіштері мен табыстылығын бағалау критерийлері</vt:lpstr>
      <vt:lpstr>Жоба өнімі</vt:lpstr>
      <vt:lpstr>Жоба шектеулері</vt:lpstr>
      <vt:lpstr>Жобаның қызмет түрлері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Нуржан Ибраимов</dc:creator>
  <cp:lastModifiedBy>n.shirinbekov</cp:lastModifiedBy>
  <cp:revision>45</cp:revision>
  <cp:lastPrinted>2020-05-05T13:01:34Z</cp:lastPrinted>
  <dcterms:modified xsi:type="dcterms:W3CDTF">2021-02-25T10:54:19Z</dcterms:modified>
</cp:coreProperties>
</file>