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2"/>
  </p:notesMasterIdLst>
  <p:sldIdLst>
    <p:sldId id="256" r:id="rId2"/>
    <p:sldId id="270" r:id="rId3"/>
    <p:sldId id="272" r:id="rId4"/>
    <p:sldId id="264" r:id="rId5"/>
    <p:sldId id="294" r:id="rId6"/>
    <p:sldId id="269" r:id="rId7"/>
    <p:sldId id="288" r:id="rId8"/>
    <p:sldId id="278" r:id="rId9"/>
    <p:sldId id="291" r:id="rId10"/>
    <p:sldId id="284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2" clrIdx="0"/>
  <p:cmAuthor id="2" name="Nurgul" initials="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FC6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799B23B-EC83-4686-B30A-512413B5E67A}" styleName="浅色样式 3 - 强调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640"/>
    <p:restoredTop sz="94655"/>
  </p:normalViewPr>
  <p:slideViewPr>
    <p:cSldViewPr snapToGrid="0" snapToObjects="1">
      <p:cViewPr varScale="1">
        <p:scale>
          <a:sx n="99" d="100"/>
          <a:sy n="99" d="100"/>
        </p:scale>
        <p:origin x="108" y="4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1#1">
  <dgm:title val=""/>
  <dgm:desc val=""/>
  <dgm:catLst>
    <dgm:cat type="accent6" pri="11100"/>
  </dgm:catLst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2597F0-ED7C-4B70-B024-2CB26C943AEA}" type="doc">
      <dgm:prSet loTypeId="urn:microsoft.com/office/officeart/2008/layout/PictureStrips" loCatId="list" qsTypeId="urn:microsoft.com/office/officeart/2005/8/quickstyle/simple1#1" qsCatId="simple" csTypeId="urn:microsoft.com/office/officeart/2005/8/colors/accent6_1#1" csCatId="accent1" phldr="1"/>
      <dgm:spPr/>
      <dgm:t>
        <a:bodyPr/>
        <a:lstStyle/>
        <a:p>
          <a:endParaRPr lang="ru-RU"/>
        </a:p>
      </dgm:t>
    </dgm:pt>
    <dgm:pt modelId="{3C3977A4-A85F-457D-81E4-BFAB72DB8DFC}">
      <dgm:prSet phldrT="[Текст]" phldr="0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 vert="horz" wrap="square"/>
        <a:lstStyle/>
        <a:p>
          <a:pPr algn="ctr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sz="1800" dirty="0">
              <a:latin typeface="Times New Roman" panose="02020603050405020304" charset="0"/>
              <a:cs typeface="Times New Roman" panose="02020603050405020304" charset="0"/>
              <a:sym typeface="+mn-ea"/>
            </a:rPr>
            <a:t>«</a:t>
          </a:r>
          <a:r>
            <a:rPr lang="en-US" sz="1800" dirty="0" err="1">
              <a:latin typeface="Times New Roman" panose="02020603050405020304" charset="0"/>
              <a:cs typeface="Times New Roman" panose="02020603050405020304" charset="0"/>
              <a:sym typeface="+mn-ea"/>
            </a:rPr>
            <a:t>А</a:t>
          </a:r>
          <a:r>
            <a:rPr lang="en-US" sz="1800" b="1" dirty="0" err="1">
              <a:latin typeface="Times New Roman" panose="02020603050405020304" charset="0"/>
              <a:cs typeface="Times New Roman" panose="02020603050405020304" charset="0"/>
              <a:sym typeface="+mn-ea"/>
            </a:rPr>
            <a:t>қтөбе</a:t>
          </a:r>
          <a:r>
            <a:rPr sz="1800" dirty="0">
              <a:latin typeface="Times New Roman" panose="02020603050405020304" charset="0"/>
              <a:cs typeface="Times New Roman" panose="02020603050405020304" charset="0"/>
              <a:sym typeface="+mn-ea"/>
            </a:rPr>
            <a:t>» </a:t>
          </a:r>
          <a:r>
            <a:rPr lang="en-US" altLang="ru-RU" sz="1800" b="1" dirty="0">
              <a:latin typeface="Times New Roman" panose="02020603050405020304" charset="0"/>
              <a:cs typeface="Times New Roman" panose="02020603050405020304" charset="0"/>
              <a:sym typeface="+mn-ea"/>
            </a:rPr>
            <a:t>футбол клубын с</a:t>
          </a:r>
          <a:r>
            <a:rPr lang="en-US" altLang="en-US" sz="1800" b="1" dirty="0">
              <a:latin typeface="Times New Roman" panose="02020603050405020304" charset="0"/>
              <a:cs typeface="Times New Roman" panose="02020603050405020304" charset="0"/>
              <a:sym typeface="+mn-ea"/>
            </a:rPr>
            <a:t>е</a:t>
          </a:r>
          <a:r>
            <a:rPr lang="ru-RU" sz="1800" b="1" dirty="0">
              <a:latin typeface="Times New Roman" panose="02020603050405020304" charset="0"/>
              <a:cs typeface="Times New Roman" panose="02020603050405020304" charset="0"/>
              <a:sym typeface="+mn-ea"/>
            </a:rPr>
            <a:t>н</a:t>
          </a:r>
          <a:r>
            <a:rPr lang="en-US" altLang="ru-RU" sz="1800" b="1" dirty="0">
              <a:latin typeface="Times New Roman" panose="02020603050405020304" charset="0"/>
              <a:cs typeface="Times New Roman" panose="02020603050405020304" charset="0"/>
              <a:sym typeface="+mn-ea"/>
            </a:rPr>
            <a:t>і</a:t>
          </a:r>
          <a:r>
            <a:rPr lang="en-US" sz="1800" b="1" dirty="0">
              <a:latin typeface="Times New Roman" panose="02020603050405020304" charset="0"/>
              <a:cs typeface="Times New Roman" panose="02020603050405020304" charset="0"/>
              <a:sym typeface="+mn-ea"/>
            </a:rPr>
            <a:t>мгерлік басқару</a:t>
          </a:r>
          <a:r>
            <a:rPr lang="en-US" altLang="en-US" sz="1800" b="1" dirty="0">
              <a:latin typeface="Times New Roman" panose="02020603050405020304" charset="0"/>
              <a:cs typeface="Times New Roman" panose="02020603050405020304" charset="0"/>
              <a:sym typeface="+mn-ea"/>
            </a:rPr>
            <a:t>ға өткізу</a:t>
          </a:r>
        </a:p>
      </dgm:t>
    </dgm:pt>
    <dgm:pt modelId="{68247A3C-073F-4704-9F1F-BFD8F3FE8611}" type="parTrans" cxnId="{028B0393-9AC5-4744-9CF7-5981EFC58291}">
      <dgm:prSet/>
      <dgm:spPr/>
      <dgm:t>
        <a:bodyPr/>
        <a:lstStyle/>
        <a:p>
          <a:endParaRPr lang="ru-RU"/>
        </a:p>
      </dgm:t>
    </dgm:pt>
    <dgm:pt modelId="{5D92B7B7-72A9-46C3-A3E4-4596DC020DD4}" type="sibTrans" cxnId="{028B0393-9AC5-4744-9CF7-5981EFC58291}">
      <dgm:prSet/>
      <dgm:spPr/>
      <dgm:t>
        <a:bodyPr/>
        <a:lstStyle/>
        <a:p>
          <a:endParaRPr lang="ru-RU"/>
        </a:p>
      </dgm:t>
    </dgm:pt>
    <dgm:pt modelId="{17F7A559-6E8C-4668-9228-99A653D403E1}">
      <dgm:prSet phldrT="[Текст]" phldr="0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 vert="horz" wrap="square"/>
        <a:lstStyle/>
        <a:p>
          <a:pPr algn="ctr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altLang="ru-RU" sz="1800" b="1" dirty="0">
              <a:latin typeface="Times New Roman" panose="02020603050405020304" charset="0"/>
              <a:cs typeface="Times New Roman" panose="02020603050405020304" charset="0"/>
            </a:rPr>
            <a:t>негізгі және қосалқы командаларға мемлекеттік бюджеттен бөлінетін көлемі кем дегенде 30</a:t>
          </a:r>
          <a:r>
            <a:rPr lang="ru-RU" altLang="ru-RU" sz="1800" b="1" dirty="0">
              <a:latin typeface="Times New Roman" panose="02020603050405020304" charset="0"/>
              <a:cs typeface="Times New Roman" panose="02020603050405020304" charset="0"/>
            </a:rPr>
            <a:t>%</a:t>
          </a:r>
          <a:r>
            <a:rPr lang="en-US" altLang="ru-RU" sz="1800" b="1" dirty="0">
              <a:latin typeface="Times New Roman" panose="02020603050405020304" charset="0"/>
              <a:cs typeface="Times New Roman" panose="02020603050405020304" charset="0"/>
            </a:rPr>
            <a:t> азайту (400 млн теңге)</a:t>
          </a:r>
        </a:p>
      </dgm:t>
    </dgm:pt>
    <dgm:pt modelId="{22D38D58-6D38-4DE8-8577-171F842CE8AA}" type="parTrans" cxnId="{A4CB6673-5018-4423-89D4-2141D2464FAD}">
      <dgm:prSet/>
      <dgm:spPr/>
      <dgm:t>
        <a:bodyPr/>
        <a:lstStyle/>
        <a:p>
          <a:endParaRPr lang="ru-RU"/>
        </a:p>
      </dgm:t>
    </dgm:pt>
    <dgm:pt modelId="{2F022CBB-6553-4CEB-AE42-7DB789F95E7B}" type="sibTrans" cxnId="{A4CB6673-5018-4423-89D4-2141D2464FAD}">
      <dgm:prSet/>
      <dgm:spPr/>
      <dgm:t>
        <a:bodyPr/>
        <a:lstStyle/>
        <a:p>
          <a:endParaRPr lang="ru-RU"/>
        </a:p>
      </dgm:t>
    </dgm:pt>
    <dgm:pt modelId="{AE637F92-98FA-49F8-9CC9-187834A0A05A}">
      <dgm:prSet phldrT="[Текст]" phldr="0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 vert="horz" wrap="square"/>
        <a:lstStyle/>
        <a:p>
          <a:pPr algn="ctr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dirty="0">
              <a:latin typeface="Times New Roman" panose="02020603050405020304" charset="0"/>
              <a:cs typeface="Times New Roman" panose="02020603050405020304" charset="0"/>
            </a:rPr>
            <a:t>0</a:t>
          </a:r>
          <a:r>
            <a:rPr lang="en-US" altLang="en-US" sz="1800" b="1" dirty="0">
              <a:latin typeface="Times New Roman" panose="02020603050405020304" charset="0"/>
              <a:cs typeface="Times New Roman" panose="02020603050405020304" charset="0"/>
            </a:rPr>
            <a:t>5</a:t>
          </a:r>
          <a:r>
            <a:rPr lang="en-US" sz="1800" b="1" dirty="0">
              <a:latin typeface="Times New Roman" panose="02020603050405020304" charset="0"/>
              <a:cs typeface="Times New Roman" panose="02020603050405020304" charset="0"/>
            </a:rPr>
            <a:t>.0</a:t>
          </a:r>
          <a:r>
            <a:rPr lang="en-US" altLang="en-US" sz="1800" b="1" dirty="0">
              <a:latin typeface="Times New Roman" panose="02020603050405020304" charset="0"/>
              <a:cs typeface="Times New Roman" panose="02020603050405020304" charset="0"/>
            </a:rPr>
            <a:t>1</a:t>
          </a:r>
          <a:r>
            <a:rPr lang="en-US" sz="1800" b="1" dirty="0">
              <a:latin typeface="Times New Roman" panose="02020603050405020304" charset="0"/>
              <a:cs typeface="Times New Roman" panose="02020603050405020304" charset="0"/>
            </a:rPr>
            <a:t>.202</a:t>
          </a:r>
          <a:r>
            <a:rPr lang="en-US" altLang="en-US" sz="1800" b="1" dirty="0">
              <a:latin typeface="Times New Roman" panose="02020603050405020304" charset="0"/>
              <a:cs typeface="Times New Roman" panose="02020603050405020304" charset="0"/>
            </a:rPr>
            <a:t>4</a:t>
          </a:r>
          <a:r>
            <a:rPr lang="en-US" sz="1800" b="1" dirty="0">
              <a:latin typeface="Times New Roman" panose="02020603050405020304" charset="0"/>
              <a:cs typeface="Times New Roman" panose="02020603050405020304" charset="0"/>
            </a:rPr>
            <a:t>-0</a:t>
          </a:r>
          <a:r>
            <a:rPr lang="en-US" altLang="en-US" sz="1800" b="1" dirty="0">
              <a:latin typeface="Times New Roman" panose="02020603050405020304" charset="0"/>
              <a:cs typeface="Times New Roman" panose="02020603050405020304" charset="0"/>
            </a:rPr>
            <a:t>5</a:t>
          </a:r>
          <a:r>
            <a:rPr lang="en-US" sz="1800" b="1" dirty="0">
              <a:latin typeface="Times New Roman" panose="02020603050405020304" charset="0"/>
              <a:cs typeface="Times New Roman" panose="02020603050405020304" charset="0"/>
            </a:rPr>
            <a:t>.0</a:t>
          </a:r>
          <a:r>
            <a:rPr lang="en-US" altLang="en-US" sz="1800" b="1" dirty="0">
              <a:latin typeface="Times New Roman" panose="02020603050405020304" charset="0"/>
              <a:cs typeface="Times New Roman" panose="02020603050405020304" charset="0"/>
            </a:rPr>
            <a:t>1</a:t>
          </a:r>
          <a:r>
            <a:rPr lang="en-US" sz="1800" b="1" dirty="0">
              <a:latin typeface="Times New Roman" panose="02020603050405020304" charset="0"/>
              <a:cs typeface="Times New Roman" panose="02020603050405020304" charset="0"/>
            </a:rPr>
            <a:t>.20</a:t>
          </a:r>
          <a:r>
            <a:rPr lang="en-US" altLang="en-US" sz="1800" b="1" dirty="0">
              <a:latin typeface="Times New Roman" panose="02020603050405020304" charset="0"/>
              <a:cs typeface="Times New Roman" panose="02020603050405020304" charset="0"/>
            </a:rPr>
            <a:t>34</a:t>
          </a:r>
          <a:r>
            <a:rPr lang="en-US" sz="1800" b="1" dirty="0">
              <a:latin typeface="Times New Roman" panose="02020603050405020304" charset="0"/>
              <a:cs typeface="Times New Roman" panose="02020603050405020304" charset="0"/>
            </a:rPr>
            <a:t> </a:t>
          </a:r>
          <a:endParaRPr lang="ru-RU" sz="1800" dirty="0">
            <a:latin typeface="Times New Roman" panose="02020603050405020304" charset="0"/>
            <a:cs typeface="Times New Roman" panose="02020603050405020304" charset="0"/>
          </a:endParaRPr>
        </a:p>
      </dgm:t>
    </dgm:pt>
    <dgm:pt modelId="{97B694BB-B608-4371-8DF8-6E9D7FC3CBF5}" type="parTrans" cxnId="{836F59FE-38E9-4F0E-8CD4-D2A211EAA2A0}">
      <dgm:prSet/>
      <dgm:spPr/>
      <dgm:t>
        <a:bodyPr/>
        <a:lstStyle/>
        <a:p>
          <a:endParaRPr lang="ru-RU"/>
        </a:p>
      </dgm:t>
    </dgm:pt>
    <dgm:pt modelId="{245F31DD-0895-4BD1-B605-F4EB735B3325}" type="sibTrans" cxnId="{836F59FE-38E9-4F0E-8CD4-D2A211EAA2A0}">
      <dgm:prSet/>
      <dgm:spPr/>
      <dgm:t>
        <a:bodyPr/>
        <a:lstStyle/>
        <a:p>
          <a:endParaRPr lang="ru-RU"/>
        </a:p>
      </dgm:t>
    </dgm:pt>
    <dgm:pt modelId="{E464EBD6-5104-4A61-8ACE-85C0769F231F}" type="pres">
      <dgm:prSet presAssocID="{912597F0-ED7C-4B70-B024-2CB26C943AEA}" presName="Name0" presStyleCnt="0">
        <dgm:presLayoutVars>
          <dgm:dir/>
          <dgm:resizeHandles val="exact"/>
        </dgm:presLayoutVars>
      </dgm:prSet>
      <dgm:spPr/>
    </dgm:pt>
    <dgm:pt modelId="{EC2C6C49-D8C8-4391-BB50-58503685272A}" type="pres">
      <dgm:prSet presAssocID="{3C3977A4-A85F-457D-81E4-BFAB72DB8DFC}" presName="composite" presStyleCnt="0"/>
      <dgm:spPr/>
    </dgm:pt>
    <dgm:pt modelId="{FAE1C624-62B2-4EE0-8732-44C4A26EB70A}" type="pres">
      <dgm:prSet presAssocID="{3C3977A4-A85F-457D-81E4-BFAB72DB8DFC}" presName="rect1" presStyleLbl="trAlignAcc1" presStyleIdx="0" presStyleCnt="3">
        <dgm:presLayoutVars>
          <dgm:bulletEnabled val="1"/>
        </dgm:presLayoutVars>
      </dgm:prSet>
      <dgm:spPr/>
    </dgm:pt>
    <dgm:pt modelId="{701DE1C8-381E-4CDD-9818-723ABE84A6D4}" type="pres">
      <dgm:prSet presAssocID="{3C3977A4-A85F-457D-81E4-BFAB72DB8DFC}" presName="rect2" presStyleLbl="fgImgPlace1" presStyleIdx="0" presStyleCnt="3"/>
      <dgm:spPr>
        <a:blipFill>
          <a:blip xmlns:r="http://schemas.openxmlformats.org/officeDocument/2006/relationships" r:embed="rId1"/>
          <a:stretch>
            <a:fillRect/>
          </a:stretch>
        </a:blipFill>
      </dgm:spPr>
    </dgm:pt>
    <dgm:pt modelId="{E79F2EE1-6F6C-4C51-8907-63883183A5A6}" type="pres">
      <dgm:prSet presAssocID="{5D92B7B7-72A9-46C3-A3E4-4596DC020DD4}" presName="sibTrans" presStyleCnt="0"/>
      <dgm:spPr/>
    </dgm:pt>
    <dgm:pt modelId="{717C402F-050D-401D-AD78-69811ED64D18}" type="pres">
      <dgm:prSet presAssocID="{17F7A559-6E8C-4668-9228-99A653D403E1}" presName="composite" presStyleCnt="0"/>
      <dgm:spPr/>
    </dgm:pt>
    <dgm:pt modelId="{07BD7873-EAAE-422A-BCD3-EAC98A33090A}" type="pres">
      <dgm:prSet presAssocID="{17F7A559-6E8C-4668-9228-99A653D403E1}" presName="rect1" presStyleLbl="trAlignAcc1" presStyleIdx="1" presStyleCnt="3">
        <dgm:presLayoutVars>
          <dgm:bulletEnabled val="1"/>
        </dgm:presLayoutVars>
      </dgm:prSet>
      <dgm:spPr/>
    </dgm:pt>
    <dgm:pt modelId="{310F9FB5-0425-4C55-8E32-24BF636832A1}" type="pres">
      <dgm:prSet presAssocID="{17F7A559-6E8C-4668-9228-99A653D403E1}" presName="rect2" presStyleLbl="fgImgPlace1" presStyleIdx="1" presStyleCnt="3"/>
      <dgm:spPr>
        <a:blipFill>
          <a:blip xmlns:r="http://schemas.openxmlformats.org/officeDocument/2006/relationships" r:embed="rId2"/>
          <a:stretch>
            <a:fillRect/>
          </a:stretch>
        </a:blipFill>
      </dgm:spPr>
    </dgm:pt>
    <dgm:pt modelId="{F01D6367-C87D-4649-9F80-BA4D02660512}" type="pres">
      <dgm:prSet presAssocID="{2F022CBB-6553-4CEB-AE42-7DB789F95E7B}" presName="sibTrans" presStyleCnt="0"/>
      <dgm:spPr/>
    </dgm:pt>
    <dgm:pt modelId="{9E476DC4-79EF-4498-8A6D-91FFF22D764D}" type="pres">
      <dgm:prSet presAssocID="{AE637F92-98FA-49F8-9CC9-187834A0A05A}" presName="composite" presStyleCnt="0"/>
      <dgm:spPr/>
    </dgm:pt>
    <dgm:pt modelId="{3826ACFE-30B0-4F00-962A-57205E2207D2}" type="pres">
      <dgm:prSet presAssocID="{AE637F92-98FA-49F8-9CC9-187834A0A05A}" presName="rect1" presStyleLbl="trAlignAcc1" presStyleIdx="2" presStyleCnt="3">
        <dgm:presLayoutVars>
          <dgm:bulletEnabled val="1"/>
        </dgm:presLayoutVars>
      </dgm:prSet>
      <dgm:spPr/>
    </dgm:pt>
    <dgm:pt modelId="{1E1105B6-8E36-4AB6-A1ED-0E450CBFB3F8}" type="pres">
      <dgm:prSet presAssocID="{AE637F92-98FA-49F8-9CC9-187834A0A05A}" presName="rect2" presStyleLbl="fgImgPlace1" presStyleIdx="2" presStyleCnt="3"/>
      <dgm:spPr/>
    </dgm:pt>
  </dgm:ptLst>
  <dgm:cxnLst>
    <dgm:cxn modelId="{F2BC2009-C143-4E37-92B2-A2836F350173}" type="presOf" srcId="{3C3977A4-A85F-457D-81E4-BFAB72DB8DFC}" destId="{FAE1C624-62B2-4EE0-8732-44C4A26EB70A}" srcOrd="0" destOrd="0" presId="urn:microsoft.com/office/officeart/2008/layout/PictureStrips"/>
    <dgm:cxn modelId="{7A7A1669-7F7F-4A0B-9C84-CE21504B78A8}" type="presOf" srcId="{17F7A559-6E8C-4668-9228-99A653D403E1}" destId="{07BD7873-EAAE-422A-BCD3-EAC98A33090A}" srcOrd="0" destOrd="0" presId="urn:microsoft.com/office/officeart/2008/layout/PictureStrips"/>
    <dgm:cxn modelId="{A4CB6673-5018-4423-89D4-2141D2464FAD}" srcId="{912597F0-ED7C-4B70-B024-2CB26C943AEA}" destId="{17F7A559-6E8C-4668-9228-99A653D403E1}" srcOrd="1" destOrd="0" parTransId="{22D38D58-6D38-4DE8-8577-171F842CE8AA}" sibTransId="{2F022CBB-6553-4CEB-AE42-7DB789F95E7B}"/>
    <dgm:cxn modelId="{028B0393-9AC5-4744-9CF7-5981EFC58291}" srcId="{912597F0-ED7C-4B70-B024-2CB26C943AEA}" destId="{3C3977A4-A85F-457D-81E4-BFAB72DB8DFC}" srcOrd="0" destOrd="0" parTransId="{68247A3C-073F-4704-9F1F-BFD8F3FE8611}" sibTransId="{5D92B7B7-72A9-46C3-A3E4-4596DC020DD4}"/>
    <dgm:cxn modelId="{D41991B0-4EE0-4FC8-B440-5196A01BA1C2}" type="presOf" srcId="{912597F0-ED7C-4B70-B024-2CB26C943AEA}" destId="{E464EBD6-5104-4A61-8ACE-85C0769F231F}" srcOrd="0" destOrd="0" presId="urn:microsoft.com/office/officeart/2008/layout/PictureStrips"/>
    <dgm:cxn modelId="{35B4F4BD-936E-4D8D-A11D-CE2AD24C9D51}" type="presOf" srcId="{AE637F92-98FA-49F8-9CC9-187834A0A05A}" destId="{3826ACFE-30B0-4F00-962A-57205E2207D2}" srcOrd="0" destOrd="0" presId="urn:microsoft.com/office/officeart/2008/layout/PictureStrips"/>
    <dgm:cxn modelId="{836F59FE-38E9-4F0E-8CD4-D2A211EAA2A0}" srcId="{912597F0-ED7C-4B70-B024-2CB26C943AEA}" destId="{AE637F92-98FA-49F8-9CC9-187834A0A05A}" srcOrd="2" destOrd="0" parTransId="{97B694BB-B608-4371-8DF8-6E9D7FC3CBF5}" sibTransId="{245F31DD-0895-4BD1-B605-F4EB735B3325}"/>
    <dgm:cxn modelId="{1D51CF31-93D5-43B0-9E17-C4B0E5147C02}" type="presParOf" srcId="{E464EBD6-5104-4A61-8ACE-85C0769F231F}" destId="{EC2C6C49-D8C8-4391-BB50-58503685272A}" srcOrd="0" destOrd="0" presId="urn:microsoft.com/office/officeart/2008/layout/PictureStrips"/>
    <dgm:cxn modelId="{E0660CB4-53CD-44F8-B4A7-5166B49FEBF2}" type="presParOf" srcId="{EC2C6C49-D8C8-4391-BB50-58503685272A}" destId="{FAE1C624-62B2-4EE0-8732-44C4A26EB70A}" srcOrd="0" destOrd="0" presId="urn:microsoft.com/office/officeart/2008/layout/PictureStrips"/>
    <dgm:cxn modelId="{52A67D52-52E4-4468-9C8A-E50629114C27}" type="presParOf" srcId="{EC2C6C49-D8C8-4391-BB50-58503685272A}" destId="{701DE1C8-381E-4CDD-9818-723ABE84A6D4}" srcOrd="1" destOrd="0" presId="urn:microsoft.com/office/officeart/2008/layout/PictureStrips"/>
    <dgm:cxn modelId="{3BE099A9-4838-4B27-970A-6D4DACDC38A0}" type="presParOf" srcId="{E464EBD6-5104-4A61-8ACE-85C0769F231F}" destId="{E79F2EE1-6F6C-4C51-8907-63883183A5A6}" srcOrd="1" destOrd="0" presId="urn:microsoft.com/office/officeart/2008/layout/PictureStrips"/>
    <dgm:cxn modelId="{07BC7CD3-B8C0-4DA5-8227-2A36D4C42292}" type="presParOf" srcId="{E464EBD6-5104-4A61-8ACE-85C0769F231F}" destId="{717C402F-050D-401D-AD78-69811ED64D18}" srcOrd="2" destOrd="0" presId="urn:microsoft.com/office/officeart/2008/layout/PictureStrips"/>
    <dgm:cxn modelId="{48EC008C-6D60-4A77-850E-CA6339C99C30}" type="presParOf" srcId="{717C402F-050D-401D-AD78-69811ED64D18}" destId="{07BD7873-EAAE-422A-BCD3-EAC98A33090A}" srcOrd="0" destOrd="0" presId="urn:microsoft.com/office/officeart/2008/layout/PictureStrips"/>
    <dgm:cxn modelId="{D07AB781-B91A-4C7D-9CC2-16E1B4EEFB2B}" type="presParOf" srcId="{717C402F-050D-401D-AD78-69811ED64D18}" destId="{310F9FB5-0425-4C55-8E32-24BF636832A1}" srcOrd="1" destOrd="0" presId="urn:microsoft.com/office/officeart/2008/layout/PictureStrips"/>
    <dgm:cxn modelId="{34D2A945-D2E0-488C-8916-76F91E3E9CAE}" type="presParOf" srcId="{E464EBD6-5104-4A61-8ACE-85C0769F231F}" destId="{F01D6367-C87D-4649-9F80-BA4D02660512}" srcOrd="3" destOrd="0" presId="urn:microsoft.com/office/officeart/2008/layout/PictureStrips"/>
    <dgm:cxn modelId="{45AC19F5-EC71-4A46-AADB-6947CC48FBE5}" type="presParOf" srcId="{E464EBD6-5104-4A61-8ACE-85C0769F231F}" destId="{9E476DC4-79EF-4498-8A6D-91FFF22D764D}" srcOrd="4" destOrd="0" presId="urn:microsoft.com/office/officeart/2008/layout/PictureStrips"/>
    <dgm:cxn modelId="{9BD5EFB5-7809-417B-9066-3FA9DEA87E4A}" type="presParOf" srcId="{9E476DC4-79EF-4498-8A6D-91FFF22D764D}" destId="{3826ACFE-30B0-4F00-962A-57205E2207D2}" srcOrd="0" destOrd="0" presId="urn:microsoft.com/office/officeart/2008/layout/PictureStrips"/>
    <dgm:cxn modelId="{F44FC994-A681-4E55-9B59-9D972BF392C4}" type="presParOf" srcId="{9E476DC4-79EF-4498-8A6D-91FFF22D764D}" destId="{1E1105B6-8E36-4AB6-A1ED-0E450CBFB3F8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E1C624-62B2-4EE0-8732-44C4A26EB70A}">
      <dsp:nvSpPr>
        <dsp:cNvPr id="0" name=""/>
        <dsp:cNvSpPr/>
      </dsp:nvSpPr>
      <dsp:spPr bwMode="white">
        <a:xfrm>
          <a:off x="213134" y="859703"/>
          <a:ext cx="5048250" cy="1577578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068546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sz="1800" kern="1200" dirty="0">
              <a:latin typeface="Times New Roman" panose="02020603050405020304" charset="0"/>
              <a:cs typeface="Times New Roman" panose="02020603050405020304" charset="0"/>
              <a:sym typeface="+mn-ea"/>
            </a:rPr>
            <a:t>«</a:t>
          </a:r>
          <a:r>
            <a:rPr lang="en-US" sz="1800" kern="1200" dirty="0" err="1">
              <a:latin typeface="Times New Roman" panose="02020603050405020304" charset="0"/>
              <a:cs typeface="Times New Roman" panose="02020603050405020304" charset="0"/>
              <a:sym typeface="+mn-ea"/>
            </a:rPr>
            <a:t>А</a:t>
          </a:r>
          <a:r>
            <a:rPr lang="en-US" sz="1800" b="1" kern="1200" dirty="0" err="1">
              <a:latin typeface="Times New Roman" panose="02020603050405020304" charset="0"/>
              <a:cs typeface="Times New Roman" panose="02020603050405020304" charset="0"/>
              <a:sym typeface="+mn-ea"/>
            </a:rPr>
            <a:t>қтөбе</a:t>
          </a:r>
          <a:r>
            <a:rPr sz="1800" kern="1200" dirty="0">
              <a:latin typeface="Times New Roman" panose="02020603050405020304" charset="0"/>
              <a:cs typeface="Times New Roman" panose="02020603050405020304" charset="0"/>
              <a:sym typeface="+mn-ea"/>
            </a:rPr>
            <a:t>» </a:t>
          </a:r>
          <a:r>
            <a:rPr lang="en-US" altLang="ru-RU" sz="1800" b="1" kern="1200" dirty="0">
              <a:latin typeface="Times New Roman" panose="02020603050405020304" charset="0"/>
              <a:cs typeface="Times New Roman" panose="02020603050405020304" charset="0"/>
              <a:sym typeface="+mn-ea"/>
            </a:rPr>
            <a:t>футбол клубын с</a:t>
          </a:r>
          <a:r>
            <a:rPr lang="en-US" altLang="en-US" sz="1800" b="1" kern="1200" dirty="0">
              <a:latin typeface="Times New Roman" panose="02020603050405020304" charset="0"/>
              <a:cs typeface="Times New Roman" panose="02020603050405020304" charset="0"/>
              <a:sym typeface="+mn-ea"/>
            </a:rPr>
            <a:t>е</a:t>
          </a:r>
          <a:r>
            <a:rPr lang="ru-RU" sz="1800" b="1" kern="1200" dirty="0">
              <a:latin typeface="Times New Roman" panose="02020603050405020304" charset="0"/>
              <a:cs typeface="Times New Roman" panose="02020603050405020304" charset="0"/>
              <a:sym typeface="+mn-ea"/>
            </a:rPr>
            <a:t>н</a:t>
          </a:r>
          <a:r>
            <a:rPr lang="en-US" altLang="ru-RU" sz="1800" b="1" kern="1200" dirty="0">
              <a:latin typeface="Times New Roman" panose="02020603050405020304" charset="0"/>
              <a:cs typeface="Times New Roman" panose="02020603050405020304" charset="0"/>
              <a:sym typeface="+mn-ea"/>
            </a:rPr>
            <a:t>і</a:t>
          </a:r>
          <a:r>
            <a:rPr lang="en-US" sz="1800" b="1" kern="1200" dirty="0">
              <a:latin typeface="Times New Roman" panose="02020603050405020304" charset="0"/>
              <a:cs typeface="Times New Roman" panose="02020603050405020304" charset="0"/>
              <a:sym typeface="+mn-ea"/>
            </a:rPr>
            <a:t>мгерлік басқару</a:t>
          </a:r>
          <a:r>
            <a:rPr lang="en-US" altLang="en-US" sz="1800" b="1" kern="1200" dirty="0">
              <a:latin typeface="Times New Roman" panose="02020603050405020304" charset="0"/>
              <a:cs typeface="Times New Roman" panose="02020603050405020304" charset="0"/>
              <a:sym typeface="+mn-ea"/>
            </a:rPr>
            <a:t>ға өткізу</a:t>
          </a:r>
        </a:p>
      </dsp:txBody>
      <dsp:txXfrm>
        <a:off x="213134" y="859703"/>
        <a:ext cx="5048250" cy="1577578"/>
      </dsp:txXfrm>
    </dsp:sp>
    <dsp:sp modelId="{701DE1C8-381E-4CDD-9818-723ABE84A6D4}">
      <dsp:nvSpPr>
        <dsp:cNvPr id="0" name=""/>
        <dsp:cNvSpPr/>
      </dsp:nvSpPr>
      <dsp:spPr>
        <a:xfrm>
          <a:off x="2790" y="631830"/>
          <a:ext cx="1104304" cy="1656457"/>
        </a:xfrm>
        <a:prstGeom prst="rect">
          <a:avLst/>
        </a:prstGeom>
        <a:blipFill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BD7873-EAAE-422A-BCD3-EAC98A33090A}">
      <dsp:nvSpPr>
        <dsp:cNvPr id="0" name=""/>
        <dsp:cNvSpPr/>
      </dsp:nvSpPr>
      <dsp:spPr bwMode="white">
        <a:xfrm>
          <a:off x="5718559" y="859703"/>
          <a:ext cx="5048250" cy="1577578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068546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ru-RU" sz="1800" b="1" kern="1200" dirty="0">
              <a:latin typeface="Times New Roman" panose="02020603050405020304" charset="0"/>
              <a:cs typeface="Times New Roman" panose="02020603050405020304" charset="0"/>
            </a:rPr>
            <a:t>негізгі және қосалқы командаларға мемлекеттік бюджеттен бөлінетін көлемі кем дегенде 30</a:t>
          </a:r>
          <a:r>
            <a:rPr lang="ru-RU" altLang="ru-RU" sz="1800" b="1" kern="1200" dirty="0">
              <a:latin typeface="Times New Roman" panose="02020603050405020304" charset="0"/>
              <a:cs typeface="Times New Roman" panose="02020603050405020304" charset="0"/>
            </a:rPr>
            <a:t>%</a:t>
          </a:r>
          <a:r>
            <a:rPr lang="en-US" altLang="ru-RU" sz="1800" b="1" kern="1200" dirty="0">
              <a:latin typeface="Times New Roman" panose="02020603050405020304" charset="0"/>
              <a:cs typeface="Times New Roman" panose="02020603050405020304" charset="0"/>
            </a:rPr>
            <a:t> азайту (400 млн теңге)</a:t>
          </a:r>
        </a:p>
      </dsp:txBody>
      <dsp:txXfrm>
        <a:off x="5718559" y="859703"/>
        <a:ext cx="5048250" cy="1577578"/>
      </dsp:txXfrm>
    </dsp:sp>
    <dsp:sp modelId="{310F9FB5-0425-4C55-8E32-24BF636832A1}">
      <dsp:nvSpPr>
        <dsp:cNvPr id="0" name=""/>
        <dsp:cNvSpPr/>
      </dsp:nvSpPr>
      <dsp:spPr>
        <a:xfrm>
          <a:off x="5508215" y="631830"/>
          <a:ext cx="1104304" cy="1656457"/>
        </a:xfrm>
        <a:prstGeom prst="rect">
          <a:avLst/>
        </a:prstGeom>
        <a:blipFill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26ACFE-30B0-4F00-962A-57205E2207D2}">
      <dsp:nvSpPr>
        <dsp:cNvPr id="0" name=""/>
        <dsp:cNvSpPr/>
      </dsp:nvSpPr>
      <dsp:spPr bwMode="white">
        <a:xfrm>
          <a:off x="2965846" y="2845698"/>
          <a:ext cx="5048250" cy="1577578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068546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Times New Roman" panose="02020603050405020304" charset="0"/>
              <a:cs typeface="Times New Roman" panose="02020603050405020304" charset="0"/>
            </a:rPr>
            <a:t>0</a:t>
          </a:r>
          <a:r>
            <a:rPr lang="en-US" altLang="en-US" sz="1800" b="1" kern="1200" dirty="0">
              <a:latin typeface="Times New Roman" panose="02020603050405020304" charset="0"/>
              <a:cs typeface="Times New Roman" panose="02020603050405020304" charset="0"/>
            </a:rPr>
            <a:t>5</a:t>
          </a:r>
          <a:r>
            <a:rPr lang="en-US" sz="1800" b="1" kern="1200" dirty="0">
              <a:latin typeface="Times New Roman" panose="02020603050405020304" charset="0"/>
              <a:cs typeface="Times New Roman" panose="02020603050405020304" charset="0"/>
            </a:rPr>
            <a:t>.0</a:t>
          </a:r>
          <a:r>
            <a:rPr lang="en-US" altLang="en-US" sz="1800" b="1" kern="1200" dirty="0">
              <a:latin typeface="Times New Roman" panose="02020603050405020304" charset="0"/>
              <a:cs typeface="Times New Roman" panose="02020603050405020304" charset="0"/>
            </a:rPr>
            <a:t>1</a:t>
          </a:r>
          <a:r>
            <a:rPr lang="en-US" sz="1800" b="1" kern="1200" dirty="0">
              <a:latin typeface="Times New Roman" panose="02020603050405020304" charset="0"/>
              <a:cs typeface="Times New Roman" panose="02020603050405020304" charset="0"/>
            </a:rPr>
            <a:t>.202</a:t>
          </a:r>
          <a:r>
            <a:rPr lang="en-US" altLang="en-US" sz="1800" b="1" kern="1200" dirty="0">
              <a:latin typeface="Times New Roman" panose="02020603050405020304" charset="0"/>
              <a:cs typeface="Times New Roman" panose="02020603050405020304" charset="0"/>
            </a:rPr>
            <a:t>4</a:t>
          </a:r>
          <a:r>
            <a:rPr lang="en-US" sz="1800" b="1" kern="1200" dirty="0">
              <a:latin typeface="Times New Roman" panose="02020603050405020304" charset="0"/>
              <a:cs typeface="Times New Roman" panose="02020603050405020304" charset="0"/>
            </a:rPr>
            <a:t>-0</a:t>
          </a:r>
          <a:r>
            <a:rPr lang="en-US" altLang="en-US" sz="1800" b="1" kern="1200" dirty="0">
              <a:latin typeface="Times New Roman" panose="02020603050405020304" charset="0"/>
              <a:cs typeface="Times New Roman" panose="02020603050405020304" charset="0"/>
            </a:rPr>
            <a:t>5</a:t>
          </a:r>
          <a:r>
            <a:rPr lang="en-US" sz="1800" b="1" kern="1200" dirty="0">
              <a:latin typeface="Times New Roman" panose="02020603050405020304" charset="0"/>
              <a:cs typeface="Times New Roman" panose="02020603050405020304" charset="0"/>
            </a:rPr>
            <a:t>.0</a:t>
          </a:r>
          <a:r>
            <a:rPr lang="en-US" altLang="en-US" sz="1800" b="1" kern="1200" dirty="0">
              <a:latin typeface="Times New Roman" panose="02020603050405020304" charset="0"/>
              <a:cs typeface="Times New Roman" panose="02020603050405020304" charset="0"/>
            </a:rPr>
            <a:t>1</a:t>
          </a:r>
          <a:r>
            <a:rPr lang="en-US" sz="1800" b="1" kern="1200" dirty="0">
              <a:latin typeface="Times New Roman" panose="02020603050405020304" charset="0"/>
              <a:cs typeface="Times New Roman" panose="02020603050405020304" charset="0"/>
            </a:rPr>
            <a:t>.20</a:t>
          </a:r>
          <a:r>
            <a:rPr lang="en-US" altLang="en-US" sz="1800" b="1" kern="1200" dirty="0">
              <a:latin typeface="Times New Roman" panose="02020603050405020304" charset="0"/>
              <a:cs typeface="Times New Roman" panose="02020603050405020304" charset="0"/>
            </a:rPr>
            <a:t>34</a:t>
          </a:r>
          <a:r>
            <a:rPr lang="en-US" sz="1800" b="1" kern="1200" dirty="0">
              <a:latin typeface="Times New Roman" panose="02020603050405020304" charset="0"/>
              <a:cs typeface="Times New Roman" panose="02020603050405020304" charset="0"/>
            </a:rPr>
            <a:t> </a:t>
          </a:r>
          <a:endParaRPr lang="ru-RU" sz="1800" kern="1200" dirty="0">
            <a:latin typeface="Times New Roman" panose="02020603050405020304" charset="0"/>
            <a:cs typeface="Times New Roman" panose="02020603050405020304" charset="0"/>
          </a:endParaRPr>
        </a:p>
      </dsp:txBody>
      <dsp:txXfrm>
        <a:off x="2965846" y="2845698"/>
        <a:ext cx="5048250" cy="1577578"/>
      </dsp:txXfrm>
    </dsp:sp>
    <dsp:sp modelId="{1E1105B6-8E36-4AB6-A1ED-0E450CBFB3F8}">
      <dsp:nvSpPr>
        <dsp:cNvPr id="0" name=""/>
        <dsp:cNvSpPr/>
      </dsp:nvSpPr>
      <dsp:spPr>
        <a:xfrm>
          <a:off x="2755503" y="2617826"/>
          <a:ext cx="1104304" cy="1656457"/>
        </a:xfrm>
        <a:prstGeom prst="rect">
          <a:avLst/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D652B2-8C6E-419B-8E93-813F678ADC08}" type="datetimeFigureOut">
              <a:rPr lang="ru-RU" smtClean="0"/>
              <a:t>06.03.2023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C6DC3D-C717-495C-B489-C044A339A55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ий образ слайда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Замещающий текст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ru-RU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36274-17BB-9343-B086-FA539973A2E1}" type="datetimeFigureOut">
              <a:rPr lang="ru-RU" smtClean="0"/>
              <a:t>06.03.2023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42C5D-2B6E-5F40-9D4C-5F2ED6FF72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36274-17BB-9343-B086-FA539973A2E1}" type="datetimeFigureOut">
              <a:rPr lang="ru-RU" smtClean="0"/>
              <a:t>06.03.2023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42C5D-2B6E-5F40-9D4C-5F2ED6FF72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36274-17BB-9343-B086-FA539973A2E1}" type="datetimeFigureOut">
              <a:rPr lang="ru-RU" smtClean="0"/>
              <a:t>06.03.2023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42C5D-2B6E-5F40-9D4C-5F2ED6FF72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36274-17BB-9343-B086-FA539973A2E1}" type="datetimeFigureOut">
              <a:rPr lang="ru-RU" smtClean="0"/>
              <a:t>06.03.2023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42C5D-2B6E-5F40-9D4C-5F2ED6FF72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36274-17BB-9343-B086-FA539973A2E1}" type="datetimeFigureOut">
              <a:rPr lang="ru-RU" smtClean="0"/>
              <a:t>06.03.2023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42C5D-2B6E-5F40-9D4C-5F2ED6FF72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36274-17BB-9343-B086-FA539973A2E1}" type="datetimeFigureOut">
              <a:rPr lang="ru-RU" smtClean="0"/>
              <a:t>06.03.2023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42C5D-2B6E-5F40-9D4C-5F2ED6FF72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36274-17BB-9343-B086-FA539973A2E1}" type="datetimeFigureOut">
              <a:rPr lang="ru-RU" smtClean="0"/>
              <a:t>06.03.2023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42C5D-2B6E-5F40-9D4C-5F2ED6FF72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36274-17BB-9343-B086-FA539973A2E1}" type="datetimeFigureOut">
              <a:rPr lang="ru-RU" smtClean="0"/>
              <a:t>06.03.2023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42C5D-2B6E-5F40-9D4C-5F2ED6FF72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36274-17BB-9343-B086-FA539973A2E1}" type="datetimeFigureOut">
              <a:rPr lang="ru-RU" smtClean="0"/>
              <a:t>06.03.2023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42C5D-2B6E-5F40-9D4C-5F2ED6FF72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36274-17BB-9343-B086-FA539973A2E1}" type="datetimeFigureOut">
              <a:rPr lang="ru-RU" smtClean="0"/>
              <a:t>06.03.2023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42C5D-2B6E-5F40-9D4C-5F2ED6FF72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36274-17BB-9343-B086-FA539973A2E1}" type="datetimeFigureOut">
              <a:rPr lang="ru-RU" smtClean="0"/>
              <a:t>06.03.2023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42C5D-2B6E-5F40-9D4C-5F2ED6FF72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A36274-17BB-9343-B086-FA539973A2E1}" type="datetimeFigureOut">
              <a:rPr lang="ru-RU" smtClean="0"/>
              <a:t>06.03.2023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F42C5D-2B6E-5F40-9D4C-5F2ED6FF72F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98842" y="2493605"/>
            <a:ext cx="6958964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«</a:t>
            </a:r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Ақтөбе</a:t>
            </a:r>
            <a:r>
              <a:rPr lang="ru-RU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r>
              <a:rPr lang="en-US" altLang="ru-RU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футбол клубын с</a:t>
            </a:r>
            <a:r>
              <a:rPr lang="ru-RU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ен</a:t>
            </a:r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імгерлік басқару</a:t>
            </a:r>
            <a:r>
              <a:rPr lang="en-US" altLang="en-U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ға өткізу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en-US"/>
          </a:p>
        </p:txBody>
      </p:sp>
      <p:pic>
        <p:nvPicPr>
          <p:cNvPr id="4" name="Замещающее содержимое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1219263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505" y="871855"/>
            <a:ext cx="10018395" cy="735330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«</a:t>
            </a:r>
            <a:r>
              <a:rPr lang="en-US" sz="2000" b="1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Ақтөбе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»</a:t>
            </a:r>
            <a:r>
              <a:rPr lang="en-US" altLang="ru-RU" sz="2000" b="1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 футбол клубын</a:t>
            </a:r>
            <a:r>
              <a:rPr lang="en-US" altLang="en-US" sz="2000" b="1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а</a:t>
            </a:r>
            <a:r>
              <a:rPr lang="en-US" altLang="ru-RU" sz="2000" b="1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 </a:t>
            </a:r>
            <a:r>
              <a:rPr lang="en-US" altLang="en-US" sz="2000" b="1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мемлекеттік </a:t>
            </a:r>
            <a:r>
              <a:rPr lang="en-US" sz="2000" b="1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бюджеттен бөлінетін</a:t>
            </a:r>
            <a:r>
              <a:rPr lang="en-US" altLang="en-US" sz="2000" b="1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 </a:t>
            </a:r>
            <a:r>
              <a:rPr lang="en-US" sz="2000" b="1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шығындар</a:t>
            </a:r>
          </a:p>
        </p:txBody>
      </p:sp>
      <p:graphicFrame>
        <p:nvGraphicFramePr>
          <p:cNvPr id="5" name="Замещающее 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838200" y="1825625"/>
          <a:ext cx="5181600" cy="366776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3403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991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21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</a:t>
                      </a:r>
                      <a:endParaRPr lang="ru-RU" sz="1800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Шығын</a:t>
                      </a:r>
                      <a:r>
                        <a:rPr lang="en-US" sz="18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түрі</a:t>
                      </a:r>
                      <a:endParaRPr lang="ru-RU" sz="18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Шығын соммасы</a:t>
                      </a:r>
                      <a:endParaRPr lang="ru-RU" sz="18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800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en-US" sz="18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Ақтөбе футбол командасы (негізгі және қосалқы командалар)</a:t>
                      </a:r>
                      <a:endParaRPr lang="en-US" altLang="en-US" sz="1800" b="0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</a:t>
                      </a:r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мл</a:t>
                      </a:r>
                      <a:r>
                        <a:rPr lang="en-US" alt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рд</a:t>
                      </a:r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тенге</a:t>
                      </a:r>
                    </a:p>
                    <a:p>
                      <a:endParaRPr lang="en-US" altLang="ru-RU" sz="1800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US" altLang="ru-RU" sz="18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ru-RU" sz="18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+mn-ea"/>
                        </a:rPr>
                        <a:t>Ақтөбе футбол академиясы</a:t>
                      </a:r>
                      <a:endParaRPr lang="ru-RU" sz="1800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00 млн. тенге</a:t>
                      </a:r>
                      <a:endParaRPr lang="ru-RU" sz="1800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US" altLang="ru-RU" sz="18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ru-RU" sz="1800" b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Ақтөбе футзал командасы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en-US" sz="18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en-US" sz="18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00</a:t>
                      </a:r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млн. тенге</a:t>
                      </a:r>
                      <a:endParaRPr lang="ru-RU" sz="1800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33120">
                <a:tc gridSpan="2">
                  <a:txBody>
                    <a:bodyPr/>
                    <a:lstStyle/>
                    <a:p>
                      <a:pPr algn="l"/>
                      <a:r>
                        <a:rPr 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БАРЛЫҒЫ</a:t>
                      </a:r>
                      <a:endParaRPr lang="ru-RU" sz="18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K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altLang="en-US" sz="1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.8 </a:t>
                      </a:r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млрд  теңге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Текстовое поле 7"/>
          <p:cNvSpPr txBox="1"/>
          <p:nvPr/>
        </p:nvSpPr>
        <p:spPr>
          <a:xfrm>
            <a:off x="838200" y="4855210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altLang="en-US"/>
          </a:p>
        </p:txBody>
      </p:sp>
      <p:graphicFrame>
        <p:nvGraphicFramePr>
          <p:cNvPr id="9" name="Замещающее содержимое 8"/>
          <p:cNvGraphicFramePr>
            <a:graphicFrameLocks noGrp="1"/>
          </p:cNvGraphicFramePr>
          <p:nvPr>
            <p:ph sz="half" idx="2"/>
          </p:nvPr>
        </p:nvGraphicFramePr>
        <p:xfrm>
          <a:off x="6244590" y="1825625"/>
          <a:ext cx="5351780" cy="366776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5105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695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71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2583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Шығын</a:t>
                      </a:r>
                      <a:r>
                        <a:rPr lang="en-US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түрі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Жылдық шығын</a:t>
                      </a:r>
                      <a:r>
                        <a:rPr lang="en-US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соммасы 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6465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Қызметкерлердің жалақысы (</a:t>
                      </a:r>
                      <a:r>
                        <a:rPr lang="en-US" alt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lang="en-US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тренер</a:t>
                      </a:r>
                      <a:r>
                        <a:rPr lang="en-US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altLang="en-US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188</a:t>
                      </a:r>
                      <a:r>
                        <a:rPr lang="en-US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қызметкер</a:t>
                      </a:r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en-US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900</a:t>
                      </a:r>
                      <a:r>
                        <a:rPr lang="en-US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млн. 760 мың. теңге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767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Коммуналдық төлемдер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 млн. теңге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4215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Қосымша</a:t>
                      </a:r>
                      <a:r>
                        <a:rPr lang="en-US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техникалық жабдықтар мен қызметтер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alt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00</a:t>
                      </a:r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млн. </a:t>
                      </a:r>
                      <a:r>
                        <a:rPr lang="en-US" alt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00 мың теңге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3580">
                <a:tc gridSpan="2">
                  <a:txBody>
                    <a:bodyPr/>
                    <a:lstStyle/>
                    <a:p>
                      <a:r>
                        <a:rPr lang="en-US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БАРЛЫҒЫ</a:t>
                      </a:r>
                      <a:endParaRPr lang="ru-RU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K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ru-RU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  <a:r>
                        <a:rPr lang="ru-RU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мл</a:t>
                      </a:r>
                      <a:r>
                        <a:rPr lang="en-US" altLang="ru-RU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рд</a:t>
                      </a:r>
                      <a:r>
                        <a:rPr lang="ru-RU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n-US" altLang="ru-RU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134</a:t>
                      </a:r>
                      <a:r>
                        <a:rPr lang="ru-RU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b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мың</a:t>
                      </a:r>
                      <a:r>
                        <a:rPr lang="ru-RU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b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теңге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1" name="Текстовое поле 10"/>
          <p:cNvSpPr txBox="1"/>
          <p:nvPr/>
        </p:nvSpPr>
        <p:spPr>
          <a:xfrm>
            <a:off x="5140960" y="503555"/>
            <a:ext cx="174053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en-US" sz="2400" b="1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Өзектілігі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83948" y="951453"/>
            <a:ext cx="48043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SMART-</a:t>
            </a:r>
            <a:r>
              <a:rPr lang="ru-RU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МАҚСАТ</a:t>
            </a:r>
            <a:endParaRPr lang="ru-RU" sz="3600" b="1" i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580704" y="1292561"/>
          <a:ext cx="10769600" cy="50551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" name="Замещающее содержимое 1"/>
          <p:cNvPicPr>
            <a:picLocks noGrp="1" noChangeAspect="1"/>
          </p:cNvPicPr>
          <p:nvPr>
            <p:ph idx="1"/>
          </p:nvPr>
        </p:nvPicPr>
        <p:blipFill>
          <a:blip r:embed="rId7"/>
          <a:stretch>
            <a:fillRect/>
          </a:stretch>
        </p:blipFill>
        <p:spPr>
          <a:xfrm>
            <a:off x="3266440" y="3900805"/>
            <a:ext cx="1214755" cy="167068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" y="531495"/>
            <a:ext cx="2273300" cy="130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82930" y="2490450"/>
            <a:ext cx="2933892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en-US" altLang="en-US" dirty="0">
                <a:solidFill>
                  <a:prstClr val="black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2021-2025 жылдарға арналған кәсіпкерлікті дамыту жөніндегі ұлттық жобасы</a:t>
            </a: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flipV="1">
            <a:off x="3116822" y="1098078"/>
            <a:ext cx="1" cy="5579169"/>
          </a:xfrm>
          <a:prstGeom prst="line">
            <a:avLst/>
          </a:prstGeom>
          <a:ln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 flipV="1">
            <a:off x="651446" y="2176790"/>
            <a:ext cx="10597801" cy="8627"/>
          </a:xfrm>
          <a:prstGeom prst="line">
            <a:avLst/>
          </a:prstGeom>
          <a:ln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249295" y="2574925"/>
            <a:ext cx="8721090" cy="1363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en-US" dirty="0">
                <a:latin typeface="Times New Roman" panose="02020603050405020304" charset="0"/>
                <a:cs typeface="Times New Roman" panose="02020603050405020304" charset="0"/>
              </a:rPr>
              <a:t>1-іс-шара. </a:t>
            </a:r>
          </a:p>
          <a:p>
            <a:pPr algn="ctr">
              <a:lnSpc>
                <a:spcPct val="90000"/>
              </a:lnSpc>
            </a:pPr>
            <a:r>
              <a:rPr lang="en-US" altLang="en-US" dirty="0">
                <a:latin typeface="Times New Roman" panose="02020603050405020304" charset="0"/>
                <a:cs typeface="Times New Roman" panose="02020603050405020304" charset="0"/>
              </a:rPr>
              <a:t>Туризм объектілерін (орналастыру орындары, мейрамханалар, ойын-сауық орталықтары, спорт және басқа да құрылыстар) салуға және реконструкциялауға жеке инвесторларды тарту. 2025 жылы 992 инвестициялық жобаға 6 919 млрд теңге тартуға үлес қосу.</a:t>
            </a:r>
            <a:r>
              <a:rPr lang="en-US" altLang="en-US" b="1" dirty="0"/>
              <a:t> </a:t>
            </a: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 flipH="1" flipV="1">
            <a:off x="525973" y="4340483"/>
            <a:ext cx="10597801" cy="8627"/>
          </a:xfrm>
          <a:prstGeom prst="line">
            <a:avLst/>
          </a:prstGeom>
          <a:ln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0" y="4827823"/>
            <a:ext cx="321556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>
                <a:latin typeface="Times New Roman" panose="02020603050405020304" charset="0"/>
                <a:cs typeface="Times New Roman" panose="02020603050405020304" charset="0"/>
              </a:rPr>
              <a:t>Ақтөбе облысының 2021-2025 жылдарға арналған </a:t>
            </a:r>
            <a:r>
              <a:rPr lang="en-US" dirty="0" err="1">
                <a:latin typeface="Times New Roman" panose="02020603050405020304" charset="0"/>
                <a:cs typeface="Times New Roman" panose="02020603050405020304" charset="0"/>
              </a:rPr>
              <a:t>даму</a:t>
            </a:r>
            <a:r>
              <a:rPr lang="en-US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dirty="0" err="1">
                <a:latin typeface="Times New Roman" panose="02020603050405020304" charset="0"/>
                <a:cs typeface="Times New Roman" panose="02020603050405020304" charset="0"/>
              </a:rPr>
              <a:t>бағдарламасы</a:t>
            </a:r>
            <a:endParaRPr lang="en-US" dirty="0">
              <a:latin typeface="Times New Roman" panose="02020603050405020304" charset="0"/>
              <a:cs typeface="Times New Roman" panose="02020603050405020304" charset="0"/>
            </a:endParaRPr>
          </a:p>
          <a:p>
            <a:pPr algn="ctr">
              <a:lnSpc>
                <a:spcPct val="150000"/>
              </a:lnSpc>
            </a:pPr>
            <a:endParaRPr lang="ru-RU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249295" y="4999990"/>
            <a:ext cx="8435340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altLang="ru-RU" dirty="0">
                <a:solidFill>
                  <a:prstClr val="black"/>
                </a:solidFill>
                <a:latin typeface="Times New Roman" panose="02020603050405020304" charset="0"/>
                <a:cs typeface="Times New Roman" panose="02020603050405020304" charset="0"/>
              </a:rPr>
              <a:t>Тұрғындарды 1000 адамға шаққанда спорттық инфрақұрылыммен </a:t>
            </a:r>
          </a:p>
          <a:p>
            <a:pPr lvl="0" algn="ctr"/>
            <a:r>
              <a:rPr lang="en-US" altLang="ru-RU" dirty="0">
                <a:solidFill>
                  <a:prstClr val="black"/>
                </a:solidFill>
                <a:latin typeface="Times New Roman" panose="02020603050405020304" charset="0"/>
                <a:cs typeface="Times New Roman" panose="02020603050405020304" charset="0"/>
              </a:rPr>
              <a:t>қамтамасыз етілуі. 2025 жылға дейін 44,0 </a:t>
            </a:r>
            <a:r>
              <a:rPr lang="ru-RU" altLang="en-US" dirty="0">
                <a:solidFill>
                  <a:prstClr val="black"/>
                </a:solidFill>
                <a:latin typeface="Times New Roman" panose="02020603050405020304" charset="0"/>
                <a:cs typeface="Times New Roman" panose="02020603050405020304" charset="0"/>
              </a:rPr>
              <a:t>% </a:t>
            </a:r>
            <a:r>
              <a:rPr lang="en-US" altLang="en-US" dirty="0">
                <a:solidFill>
                  <a:prstClr val="black"/>
                </a:solidFill>
                <a:latin typeface="Times New Roman" panose="02020603050405020304" charset="0"/>
                <a:cs typeface="Times New Roman" panose="02020603050405020304" charset="0"/>
              </a:rPr>
              <a:t> үлес қосу. </a:t>
            </a:r>
          </a:p>
        </p:txBody>
      </p:sp>
      <p:sp>
        <p:nvSpPr>
          <p:cNvPr id="4" name="TextBox 18"/>
          <p:cNvSpPr txBox="1"/>
          <p:nvPr/>
        </p:nvSpPr>
        <p:spPr>
          <a:xfrm>
            <a:off x="3249295" y="1022350"/>
            <a:ext cx="866394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ru-RU" dirty="0">
                <a:latin typeface="Times New Roman" panose="02020603050405020304" charset="0"/>
                <a:cs typeface="Times New Roman" panose="02020603050405020304" charset="0"/>
              </a:rPr>
              <a:t>1. Жаңа бағыттың экономикалық саясаты-пайда алу, инвестициялар мен бәсекеге қабілеттіліктен қайтарым алу принципіне негізделген түгел қамтитын экономикалық прагматизм.</a:t>
            </a:r>
          </a:p>
        </p:txBody>
      </p:sp>
    </p:spTree>
  </p:cSld>
  <p:clrMapOvr>
    <a:masterClrMapping/>
  </p:clrMapOvr>
  <p:transition spd="slow">
    <p:wedg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874395" y="2141855"/>
            <a:ext cx="10730865" cy="3561715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altLang="en-US" sz="3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Times New Roman" panose="02020603050405020304" charset="0"/>
              </a:rPr>
              <a:t>Мемлекеттік мүлікті сенімгерлік басқаруға беру қағидаларын және Мемлекеттік мүлікті сенімгерлік басқарудың үлгілік шартын бекіту туралы</a:t>
            </a:r>
          </a:p>
          <a:p>
            <a:pPr algn="ctr"/>
            <a:r>
              <a:rPr lang="ru-RU" altLang="en-US" sz="3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Times New Roman" panose="02020603050405020304" charset="0"/>
              </a:rPr>
              <a:t>Қазақстан Республикасы Ұлттық экономика министрінің 2015 жылғы 16 қаңтардағы № 17 бұйрығы. Қазақстан Республикасының Әділет министрлігінде 2015 жылы 21 қаңтарда № 10111 тіркелді.</a:t>
            </a: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778635" y="944880"/>
            <a:ext cx="8921750" cy="98552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Times New Roman" panose="02020603050405020304" charset="0"/>
                <a:sym typeface="+mn-ea"/>
              </a:rPr>
              <a:t>«</a:t>
            </a:r>
            <a:r>
              <a:rPr lang="en-US" sz="28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Times New Roman" panose="02020603050405020304" charset="0"/>
                <a:sym typeface="+mn-ea"/>
              </a:rPr>
              <a:t>Ақтөбе</a:t>
            </a:r>
            <a:r>
              <a:rPr lang="ru-RU" sz="28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Times New Roman" panose="02020603050405020304" charset="0"/>
                <a:sym typeface="+mn-ea"/>
              </a:rPr>
              <a:t>»</a:t>
            </a:r>
            <a:r>
              <a:rPr lang="en-US" altLang="ru-RU" sz="28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Times New Roman" panose="02020603050405020304" charset="0"/>
                <a:sym typeface="+mn-ea"/>
              </a:rPr>
              <a:t> футбол клубын с</a:t>
            </a:r>
            <a:r>
              <a:rPr lang="ru-RU" sz="28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Times New Roman" panose="02020603050405020304" charset="0"/>
                <a:sym typeface="+mn-ea"/>
              </a:rPr>
              <a:t>ен</a:t>
            </a:r>
            <a:r>
              <a:rPr lang="en-US" sz="28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Times New Roman" panose="02020603050405020304" charset="0"/>
                <a:sym typeface="+mn-ea"/>
              </a:rPr>
              <a:t>імгерлік басқару</a:t>
            </a:r>
            <a:r>
              <a:rPr lang="en-US" altLang="en-US" sz="28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Times New Roman" panose="02020603050405020304" charset="0"/>
                <a:sym typeface="+mn-ea"/>
              </a:rPr>
              <a:t>ға өткізу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4655" y="240665"/>
            <a:ext cx="10547985" cy="98552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«</a:t>
            </a:r>
            <a:r>
              <a:rPr lang="en-US" sz="2000" b="1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Ақтөбе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»</a:t>
            </a:r>
            <a:r>
              <a:rPr lang="en-US" altLang="ru-RU" sz="2000" b="1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 футбол клубын с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ен</a:t>
            </a:r>
            <a:r>
              <a:rPr lang="en-US" sz="2000" b="1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імгерлік басқару</a:t>
            </a:r>
            <a:r>
              <a:rPr lang="en-US" altLang="en-US" sz="2000" b="1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ға өткізу</a:t>
            </a:r>
            <a:br>
              <a:rPr lang="en-US" altLang="en-US" sz="2000" b="1" dirty="0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</a:br>
            <a:r>
              <a:rPr lang="ru-RU" sz="2000" b="1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 жобасы</a:t>
            </a:r>
            <a:r>
              <a:rPr lang="en-US" altLang="ru-RU" sz="2000" b="1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ндағы кедергі келтіретін мәселелер</a:t>
            </a:r>
            <a:endParaRPr lang="en-US" altLang="ru-RU" sz="1800" b="1" dirty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pic>
        <p:nvPicPr>
          <p:cNvPr id="5" name="Замещающее содержимое 4" descr="dc321492-6af3-4c9f-8bdf-1759b1951b2b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061325" y="3462020"/>
            <a:ext cx="3047365" cy="2384425"/>
          </a:xfrm>
          <a:prstGeom prst="rect">
            <a:avLst/>
          </a:prstGeom>
        </p:spPr>
      </p:pic>
      <p:sp>
        <p:nvSpPr>
          <p:cNvPr id="12" name="Текстовое поле 11"/>
          <p:cNvSpPr txBox="1"/>
          <p:nvPr/>
        </p:nvSpPr>
        <p:spPr>
          <a:xfrm>
            <a:off x="4866640" y="5631815"/>
            <a:ext cx="28047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ru-RU" b="1">
                <a:latin typeface="Times New Roman" panose="02020603050405020304" charset="0"/>
                <a:cs typeface="Times New Roman" panose="02020603050405020304" charset="0"/>
              </a:rPr>
              <a:t> </a:t>
            </a:r>
          </a:p>
        </p:txBody>
      </p:sp>
      <p:pic>
        <p:nvPicPr>
          <p:cNvPr id="100" name="Изображение 99"/>
          <p:cNvPicPr/>
          <p:nvPr/>
        </p:nvPicPr>
        <p:blipFill>
          <a:blip/>
          <a:stretch>
            <a:fillRect/>
          </a:stretch>
        </p:blipFill>
        <p:spPr>
          <a:xfrm>
            <a:off x="6096000" y="3429000"/>
            <a:ext cx="0" cy="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1" name="Изображение 100"/>
          <p:cNvPicPr/>
          <p:nvPr/>
        </p:nvPicPr>
        <p:blipFill>
          <a:blip/>
          <a:stretch>
            <a:fillRect/>
          </a:stretch>
        </p:blipFill>
        <p:spPr>
          <a:xfrm>
            <a:off x="6096000" y="3429000"/>
            <a:ext cx="0" cy="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Изображение 101"/>
          <p:cNvPicPr/>
          <p:nvPr/>
        </p:nvPicPr>
        <p:blipFill>
          <a:blip/>
          <a:stretch>
            <a:fillRect/>
          </a:stretch>
        </p:blipFill>
        <p:spPr>
          <a:xfrm>
            <a:off x="6096000" y="3429000"/>
            <a:ext cx="0" cy="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Изображение 102"/>
          <p:cNvPicPr/>
          <p:nvPr/>
        </p:nvPicPr>
        <p:blipFill>
          <a:blip/>
          <a:stretch>
            <a:fillRect/>
          </a:stretch>
        </p:blipFill>
        <p:spPr>
          <a:xfrm>
            <a:off x="6096000" y="3429000"/>
            <a:ext cx="0" cy="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4" name="Изображение 103"/>
          <p:cNvPicPr/>
          <p:nvPr/>
        </p:nvPicPr>
        <p:blipFill>
          <a:blip/>
          <a:stretch>
            <a:fillRect/>
          </a:stretch>
        </p:blipFill>
        <p:spPr>
          <a:xfrm>
            <a:off x="6096000" y="3429000"/>
            <a:ext cx="0" cy="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0" name="Изображение 109"/>
          <p:cNvPicPr/>
          <p:nvPr/>
        </p:nvPicPr>
        <p:blipFill>
          <a:blip/>
          <a:stretch>
            <a:fillRect/>
          </a:stretch>
        </p:blipFill>
        <p:spPr>
          <a:xfrm>
            <a:off x="6096000" y="3429000"/>
            <a:ext cx="0" cy="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" name="Текстовое поле 27"/>
          <p:cNvSpPr txBox="1"/>
          <p:nvPr/>
        </p:nvSpPr>
        <p:spPr>
          <a:xfrm>
            <a:off x="511810" y="1532255"/>
            <a:ext cx="1027747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endParaRPr lang="en-US" altLang="ru-RU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pPr algn="ctr"/>
            <a:r>
              <a:rPr lang="en-US" altLang="ru-RU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Times New Roman" panose="02020603050405020304" charset="0"/>
                <a:sym typeface="+mn-ea"/>
              </a:rPr>
              <a:t>2024 жылдың қаңтар айынан бастап “Ақтөбе” Футбол клубына бөлінетін қаржының 30% (400 млн теңге үнемдеу) және тиімді басқару, сенімгерлікке қойылатын талап бойынша Футбол мен айналысатын балалардың санын арттыру.</a:t>
            </a:r>
            <a:endParaRPr lang="ru-RU" altLang="en-US"/>
          </a:p>
        </p:txBody>
      </p:sp>
      <p:sp>
        <p:nvSpPr>
          <p:cNvPr id="29" name="Стрелка вниз 28"/>
          <p:cNvSpPr/>
          <p:nvPr/>
        </p:nvSpPr>
        <p:spPr>
          <a:xfrm>
            <a:off x="5245735" y="1226185"/>
            <a:ext cx="485775" cy="503555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altLang="en-US"/>
          </a:p>
        </p:txBody>
      </p:sp>
      <p:sp>
        <p:nvSpPr>
          <p:cNvPr id="31" name="Текстовое поле 30"/>
          <p:cNvSpPr txBox="1"/>
          <p:nvPr/>
        </p:nvSpPr>
        <p:spPr>
          <a:xfrm>
            <a:off x="3207385" y="2943225"/>
            <a:ext cx="4562475" cy="3683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algn="ctr"/>
            <a:r>
              <a:rPr lang="en-US" altLang="ru-RU" b="1">
                <a:latin typeface="Times New Roman" panose="02020603050405020304" charset="0"/>
                <a:cs typeface="Times New Roman" panose="02020603050405020304" charset="0"/>
              </a:rPr>
              <a:t>Жобадан көретін пайда</a:t>
            </a:r>
          </a:p>
        </p:txBody>
      </p:sp>
      <p:sp>
        <p:nvSpPr>
          <p:cNvPr id="33" name="Стрелка вниз 32"/>
          <p:cNvSpPr/>
          <p:nvPr/>
        </p:nvSpPr>
        <p:spPr>
          <a:xfrm>
            <a:off x="5245735" y="3311525"/>
            <a:ext cx="485775" cy="503555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altLang="en-US"/>
          </a:p>
        </p:txBody>
      </p:sp>
      <p:sp>
        <p:nvSpPr>
          <p:cNvPr id="35" name="Текстовое поле 34"/>
          <p:cNvSpPr txBox="1"/>
          <p:nvPr/>
        </p:nvSpPr>
        <p:spPr>
          <a:xfrm>
            <a:off x="3311525" y="3546475"/>
            <a:ext cx="4359910" cy="9220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endParaRPr lang="en-US" altLang="ru-RU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endParaRPr lang="en-US" altLang="ru-RU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r>
              <a:rPr lang="en-US" altLang="ru-RU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Times New Roman" panose="02020603050405020304" charset="0"/>
              </a:rPr>
              <a:t>Жыл сайынғы үнемделетін қаржы 300 млн</a:t>
            </a: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ru-RU" sz="3200" b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Екі жақты келісім-шарт талаптары мен міндеттері</a:t>
            </a: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558800" y="2967355"/>
            <a:ext cx="5181600" cy="265049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70000"/>
          </a:bodyPr>
          <a:lstStyle/>
          <a:p>
            <a:r>
              <a:rPr lang="en-US" altLang="en-US" b="1">
                <a:solidFill>
                  <a:schemeClr val="tx1"/>
                </a:solidFill>
                <a:latin typeface="Times New Roman" panose="02020603050405020304" charset="0"/>
                <a:sym typeface="+mn-ea"/>
              </a:rPr>
              <a:t>Артықшылығы:  </a:t>
            </a:r>
          </a:p>
          <a:p>
            <a:pPr indent="0" algn="l">
              <a:buNone/>
            </a:pPr>
            <a:r>
              <a:rPr lang="en-US" altLang="en-US" b="1">
                <a:solidFill>
                  <a:schemeClr val="tx1"/>
                </a:solidFill>
                <a:latin typeface="Times New Roman" panose="02020603050405020304" charset="0"/>
                <a:sym typeface="+mn-ea"/>
              </a:rPr>
              <a:t>Жыл сайын бөлінетін қаржы 1,5 млрд қаржы азаймауы басшылық өзгерген</a:t>
            </a:r>
            <a:r>
              <a:rPr lang="ru-RU" altLang="en-US" b="1">
                <a:solidFill>
                  <a:schemeClr val="tx1"/>
                </a:solidFill>
                <a:latin typeface="Times New Roman" panose="02020603050405020304" charset="0"/>
                <a:sym typeface="+mn-ea"/>
              </a:rPr>
              <a:t> </a:t>
            </a:r>
            <a:r>
              <a:rPr lang="en-US" altLang="en-US" b="1">
                <a:solidFill>
                  <a:schemeClr val="tx1"/>
                </a:solidFill>
                <a:latin typeface="Times New Roman" panose="02020603050405020304" charset="0"/>
                <a:sym typeface="+mn-ea"/>
              </a:rPr>
              <a:t>жағдайда нақты белгіленген 1,</a:t>
            </a:r>
            <a:r>
              <a:rPr lang="" altLang="en-US" b="1">
                <a:solidFill>
                  <a:schemeClr val="tx1"/>
                </a:solidFill>
                <a:latin typeface="Times New Roman" panose="02020603050405020304" charset="0"/>
                <a:sym typeface="+mn-ea"/>
              </a:rPr>
              <a:t>5</a:t>
            </a:r>
            <a:r>
              <a:rPr lang="en-US" altLang="en-US" b="1">
                <a:solidFill>
                  <a:schemeClr val="tx1"/>
                </a:solidFill>
                <a:latin typeface="Times New Roman" panose="02020603050405020304" charset="0"/>
                <a:sym typeface="+mn-ea"/>
              </a:rPr>
              <a:t> млрд бөлінуі.                                                         430-490 млн тенге таза пайда көру мүмкіндігі.                    </a:t>
            </a:r>
            <a:endParaRPr lang="en-US" altLang="en-US" b="1">
              <a:solidFill>
                <a:schemeClr val="tx1"/>
              </a:solidFill>
              <a:latin typeface="Times New Roman" panose="02020603050405020304" charset="0"/>
            </a:endParaRPr>
          </a:p>
          <a:p>
            <a:pPr indent="0" algn="l">
              <a:buNone/>
            </a:pPr>
            <a:r>
              <a:rPr lang="en-US" altLang="en-US" b="1">
                <a:solidFill>
                  <a:schemeClr val="tx1"/>
                </a:solidFill>
                <a:latin typeface="Times New Roman" panose="02020603050405020304" charset="0"/>
                <a:sym typeface="+mn-ea"/>
              </a:rPr>
              <a:t>                                   </a:t>
            </a:r>
            <a:r>
              <a:rPr lang="en-US" altLang="en-US" b="1">
                <a:solidFill>
                  <a:schemeClr val="accent6">
                    <a:lumMod val="50000"/>
                  </a:schemeClr>
                </a:solidFill>
                <a:latin typeface="Times New Roman" panose="02020603050405020304" charset="0"/>
                <a:sym typeface="+mn-ea"/>
              </a:rPr>
              <a:t>                                                  </a:t>
            </a:r>
            <a:endParaRPr lang="ru-RU" altLang="en-US"/>
          </a:p>
        </p:txBody>
      </p:sp>
      <p:sp>
        <p:nvSpPr>
          <p:cNvPr id="4" name="Замещающее содержимое 3"/>
          <p:cNvSpPr>
            <a:spLocks noGrp="1"/>
          </p:cNvSpPr>
          <p:nvPr>
            <p:ph sz="half" idx="2"/>
          </p:nvPr>
        </p:nvSpPr>
        <p:spPr>
          <a:xfrm>
            <a:off x="6172200" y="2967355"/>
            <a:ext cx="5181600" cy="264033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en-US" altLang="en-US" b="1">
                <a:solidFill>
                  <a:schemeClr val="accent6">
                    <a:lumMod val="50000"/>
                  </a:schemeClr>
                </a:solidFill>
                <a:latin typeface="Times New Roman" panose="02020603050405020304" charset="0"/>
                <a:sym typeface="+mn-ea"/>
              </a:rPr>
              <a:t> </a:t>
            </a:r>
            <a:r>
              <a:rPr lang="en-US" altLang="en-US" b="1">
                <a:solidFill>
                  <a:schemeClr val="tx1"/>
                </a:solidFill>
                <a:latin typeface="Times New Roman" panose="02020603050405020304" charset="0"/>
                <a:sym typeface="+mn-ea"/>
              </a:rPr>
              <a:t>Кемшілігі:</a:t>
            </a:r>
            <a:endParaRPr lang="en-US" altLang="en-US" b="1">
              <a:solidFill>
                <a:schemeClr val="tx1"/>
              </a:solidFill>
              <a:latin typeface="Times New Roman" panose="02020603050405020304" charset="0"/>
            </a:endParaRPr>
          </a:p>
          <a:p>
            <a:pPr indent="0" algn="l">
              <a:buNone/>
            </a:pPr>
            <a:r>
              <a:rPr lang="en-US" altLang="en-US" b="1">
                <a:solidFill>
                  <a:schemeClr val="tx1"/>
                </a:solidFill>
                <a:latin typeface="Times New Roman" panose="02020603050405020304" charset="0"/>
                <a:sym typeface="+mn-ea"/>
              </a:rPr>
              <a:t>Жыл сайын 300 млн теңге клубқа құю. Төменгі лигаға түсіп кеткен бөлінетін қаржының екі есеге</a:t>
            </a:r>
            <a:r>
              <a:rPr lang="ru-RU" altLang="en-US" b="1">
                <a:solidFill>
                  <a:schemeClr val="tx1"/>
                </a:solidFill>
                <a:latin typeface="Times New Roman" panose="02020603050405020304" charset="0"/>
                <a:sym typeface="+mn-ea"/>
              </a:rPr>
              <a:t> а</a:t>
            </a:r>
            <a:r>
              <a:rPr lang="en-US" altLang="en-US" b="1">
                <a:solidFill>
                  <a:schemeClr val="tx1"/>
                </a:solidFill>
                <a:latin typeface="Times New Roman" panose="02020603050405020304" charset="0"/>
                <a:sym typeface="+mn-ea"/>
              </a:rPr>
              <a:t>заюы</a:t>
            </a:r>
          </a:p>
        </p:txBody>
      </p:sp>
      <p:sp>
        <p:nvSpPr>
          <p:cNvPr id="6" name="Текстовое поле 5"/>
          <p:cNvSpPr txBox="1"/>
          <p:nvPr/>
        </p:nvSpPr>
        <p:spPr>
          <a:xfrm>
            <a:off x="557530" y="1691005"/>
            <a:ext cx="10796270" cy="70675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0" algn="ctr"/>
            <a:r>
              <a:rPr lang="en-US" altLang="en-US" b="1">
                <a:solidFill>
                  <a:srgbClr val="002060"/>
                </a:solidFill>
                <a:latin typeface="Times New Roman" panose="02020603050405020304" charset="0"/>
                <a:sym typeface="+mn-ea"/>
              </a:rPr>
              <a:t> </a:t>
            </a:r>
            <a:r>
              <a:rPr lang="ru-RU" altLang="en-US" b="1">
                <a:solidFill>
                  <a:srgbClr val="002060"/>
                </a:solidFill>
                <a:latin typeface="Times New Roman" panose="02020603050405020304" charset="0"/>
                <a:sym typeface="+mn-ea"/>
              </a:rPr>
              <a:t>        </a:t>
            </a:r>
            <a:r>
              <a:rPr lang="en-US" sz="2000" b="1">
                <a:solidFill>
                  <a:schemeClr val="tx1"/>
                </a:solidFill>
                <a:latin typeface="Times New Roman" panose="02020603050405020304" charset="0"/>
                <a:sym typeface="+mn-ea"/>
              </a:rPr>
              <a:t>Қазақстанның Футбол Федерациясы ұйымдастыратын жарыстарға қатысу</a:t>
            </a:r>
            <a:r>
              <a:rPr lang="ru-RU" altLang="en-US" sz="2000" b="1">
                <a:solidFill>
                  <a:schemeClr val="tx1"/>
                </a:solidFill>
                <a:latin typeface="Times New Roman" panose="02020603050405020304" charset="0"/>
                <a:sym typeface="+mn-ea"/>
              </a:rPr>
              <a:t> </a:t>
            </a:r>
            <a:r>
              <a:rPr lang="en-US" sz="2000" b="1">
                <a:solidFill>
                  <a:schemeClr val="tx1"/>
                </a:solidFill>
                <a:latin typeface="Times New Roman" panose="02020603050405020304" charset="0"/>
                <a:sym typeface="+mn-ea"/>
              </a:rPr>
              <a:t>үшін</a:t>
            </a:r>
            <a:r>
              <a:rPr lang="ru-RU" altLang="en-US" sz="2000" b="1">
                <a:solidFill>
                  <a:schemeClr val="tx1"/>
                </a:solidFill>
                <a:latin typeface="Times New Roman" panose="02020603050405020304" charset="0"/>
                <a:sym typeface="+mn-ea"/>
              </a:rPr>
              <a:t> </a:t>
            </a:r>
          </a:p>
          <a:p>
            <a:pPr indent="0" algn="ctr"/>
            <a:r>
              <a:rPr lang="ru-RU" altLang="en-US" sz="2000" b="1">
                <a:solidFill>
                  <a:schemeClr val="tx1"/>
                </a:solidFill>
                <a:latin typeface="Times New Roman" panose="02020603050405020304" charset="0"/>
                <a:sym typeface="+mn-ea"/>
              </a:rPr>
              <a:t>   </a:t>
            </a:r>
            <a:r>
              <a:rPr lang="en-US" sz="2000" b="1">
                <a:solidFill>
                  <a:schemeClr val="tx1"/>
                </a:solidFill>
                <a:latin typeface="Times New Roman" panose="02020603050405020304" charset="0"/>
                <a:sym typeface="+mn-ea"/>
              </a:rPr>
              <a:t>футбол клубтарын лицензиялау жөніндегі негізгі 7 ережеге сәйкестендіру</a:t>
            </a:r>
            <a:r>
              <a:rPr lang="en-US" altLang="en-US" sz="2000" b="1">
                <a:solidFill>
                  <a:schemeClr val="tx1"/>
                </a:solidFill>
                <a:latin typeface="Times New Roman" panose="02020603050405020304" charset="0"/>
                <a:sym typeface="+mn-ea"/>
              </a:rPr>
              <a:t>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1340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«</a:t>
            </a:r>
            <a:r>
              <a:rPr lang="en-US" sz="2000" b="1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Ақтөбе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»</a:t>
            </a:r>
            <a:r>
              <a:rPr lang="en-US" altLang="ru-RU" sz="2000" b="1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 футбол клубын</a:t>
            </a:r>
            <a:r>
              <a:rPr lang="en-US" altLang="en-US" sz="2000" b="1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ың жылдық табысы</a:t>
            </a:r>
            <a:br>
              <a:rPr lang="en-US" altLang="ru-RU" sz="2000" b="1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</a:br>
            <a:endParaRPr lang="en-US" altLang="ru-RU" sz="2000" b="1" dirty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graphicFrame>
        <p:nvGraphicFramePr>
          <p:cNvPr id="13" name="Замещающее содержимое 12"/>
          <p:cNvGraphicFramePr>
            <a:graphicFrameLocks noGrp="1"/>
          </p:cNvGraphicFramePr>
          <p:nvPr>
            <p:ph sz="half" idx="1"/>
          </p:nvPr>
        </p:nvGraphicFramePr>
        <p:xfrm>
          <a:off x="911860" y="929640"/>
          <a:ext cx="10125710" cy="5560060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37395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861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16890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dirty="0" err="1">
                          <a:effectLst/>
                          <a:latin typeface="Times New Roman" panose="02020603050405020304" charset="0"/>
                          <a:cs typeface="Times New Roman" panose="02020603050405020304" charset="0"/>
                        </a:rPr>
                        <a:t>Табыс</a:t>
                      </a:r>
                      <a:r>
                        <a:rPr lang="ru-RU" sz="2000" b="1" u="none" strike="noStrike" dirty="0">
                          <a:effectLst/>
                          <a:latin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ru-RU" sz="2000" b="1" u="none" strike="noStrike" dirty="0" err="1">
                          <a:effectLst/>
                          <a:latin typeface="Times New Roman" panose="02020603050405020304" charset="0"/>
                          <a:cs typeface="Times New Roman" panose="02020603050405020304" charset="0"/>
                        </a:rPr>
                        <a:t>көзінің</a:t>
                      </a:r>
                      <a:r>
                        <a:rPr lang="ru-RU" sz="2000" b="1" u="none" strike="noStrike" dirty="0">
                          <a:effectLst/>
                          <a:latin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ru-RU" sz="2000" b="1" u="none" strike="noStrike" dirty="0" err="1">
                          <a:effectLst/>
                          <a:latin typeface="Times New Roman" panose="02020603050405020304" charset="0"/>
                          <a:cs typeface="Times New Roman" panose="02020603050405020304" charset="0"/>
                        </a:rPr>
                        <a:t>түрі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dirty="0">
                          <a:effectLst/>
                          <a:latin typeface="Times New Roman" panose="02020603050405020304" charset="0"/>
                          <a:cs typeface="Times New Roman" panose="02020603050405020304" charset="0"/>
                        </a:rPr>
                        <a:t>1 </a:t>
                      </a:r>
                      <a:r>
                        <a:rPr lang="ru-RU" sz="2000" b="1" u="none" strike="noStrike" dirty="0" err="1">
                          <a:effectLst/>
                          <a:latin typeface="Times New Roman" panose="02020603050405020304" charset="0"/>
                          <a:cs typeface="Times New Roman" panose="02020603050405020304" charset="0"/>
                        </a:rPr>
                        <a:t>жылдық</a:t>
                      </a:r>
                      <a:r>
                        <a:rPr lang="ru-RU" sz="2000" b="1" u="none" strike="noStrike" dirty="0">
                          <a:effectLst/>
                          <a:latin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ru-RU" sz="2000" b="1" u="none" strike="noStrike" dirty="0" err="1">
                          <a:effectLst/>
                          <a:latin typeface="Times New Roman" panose="02020603050405020304" charset="0"/>
                          <a:cs typeface="Times New Roman" panose="02020603050405020304" charset="0"/>
                        </a:rPr>
                        <a:t>соммасы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6890"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charset="0"/>
                          <a:cs typeface="Times New Roman" panose="02020603050405020304" charset="0"/>
                        </a:rPr>
                        <a:t>Трансфер (ойыншыларды сату)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ru-RU" sz="2000" b="0" u="none" strike="noStrike" dirty="0">
                          <a:effectLst/>
                          <a:latin typeface="Times New Roman" panose="02020603050405020304" charset="0"/>
                          <a:cs typeface="Times New Roman" panose="02020603050405020304" charset="0"/>
                        </a:rPr>
                        <a:t>1</a:t>
                      </a:r>
                      <a:r>
                        <a:rPr lang="ru-RU" sz="2000" b="0" u="none" strike="noStrike" dirty="0">
                          <a:effectLst/>
                          <a:latin typeface="Times New Roman" panose="02020603050405020304" charset="0"/>
                          <a:cs typeface="Times New Roman" panose="02020603050405020304" charset="0"/>
                        </a:rPr>
                        <a:t>00</a:t>
                      </a:r>
                      <a:r>
                        <a:rPr lang="en-US" altLang="ru-RU" sz="2000" b="0" u="none" strike="noStrike" dirty="0">
                          <a:effectLst/>
                          <a:latin typeface="Times New Roman" panose="02020603050405020304" charset="0"/>
                          <a:cs typeface="Times New Roman" panose="02020603050405020304" charset="0"/>
                        </a:rPr>
                        <a:t> - 200 млн</a:t>
                      </a:r>
                      <a:r>
                        <a:rPr lang="ru-RU" sz="2000" b="0" u="none" strike="noStrike" dirty="0">
                          <a:effectLst/>
                          <a:latin typeface="Times New Roman" panose="02020603050405020304" charset="0"/>
                          <a:cs typeface="Times New Roman" panose="02020603050405020304" charset="0"/>
                        </a:rPr>
                        <a:t> ₸</a:t>
                      </a:r>
                      <a:endParaRPr lang="en-US" alt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15365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charset="0"/>
                          <a:cs typeface="Times New Roman" panose="02020603050405020304" charset="0"/>
                        </a:rPr>
                        <a:t>Билет сату 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ru-RU" sz="2000" b="0" u="none" strike="noStrike" dirty="0">
                          <a:effectLst/>
                          <a:latin typeface="Times New Roman" panose="02020603050405020304" charset="0"/>
                          <a:cs typeface="Times New Roman" panose="02020603050405020304" charset="0"/>
                        </a:rPr>
                        <a:t>70 - 80 млн</a:t>
                      </a:r>
                      <a:r>
                        <a:rPr lang="ru-RU" sz="2000" b="0" u="none" strike="noStrike" dirty="0">
                          <a:effectLst/>
                          <a:latin typeface="Times New Roman" panose="02020603050405020304" charset="0"/>
                          <a:cs typeface="Times New Roman" panose="02020603050405020304" charset="0"/>
                        </a:rPr>
                        <a:t> ₸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6890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charset="0"/>
                          <a:cs typeface="Times New Roman" panose="02020603050405020304" charset="0"/>
                        </a:rPr>
                        <a:t>Жарнама, демеуші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ru-RU" sz="2000" b="0" u="none" strike="noStrike" dirty="0">
                          <a:effectLst/>
                          <a:latin typeface="Times New Roman" panose="02020603050405020304" charset="0"/>
                          <a:cs typeface="Times New Roman" panose="02020603050405020304" charset="0"/>
                        </a:rPr>
                        <a:t>5</a:t>
                      </a:r>
                      <a:r>
                        <a:rPr lang="ru-RU" sz="2000" b="0" u="none" strike="noStrike" dirty="0">
                          <a:effectLst/>
                          <a:latin typeface="Times New Roman" panose="02020603050405020304" charset="0"/>
                          <a:cs typeface="Times New Roman" panose="02020603050405020304" charset="0"/>
                        </a:rPr>
                        <a:t>0</a:t>
                      </a:r>
                      <a:r>
                        <a:rPr lang="en-US" altLang="ru-RU" sz="2000" b="0" u="none" strike="noStrike" dirty="0">
                          <a:effectLst/>
                          <a:latin typeface="Times New Roman" panose="02020603050405020304" charset="0"/>
                          <a:cs typeface="Times New Roman" panose="02020603050405020304" charset="0"/>
                        </a:rPr>
                        <a:t> - 60 млн</a:t>
                      </a:r>
                      <a:r>
                        <a:rPr lang="ru-RU" sz="2000" b="0" u="none" strike="noStrike" dirty="0">
                          <a:effectLst/>
                          <a:latin typeface="Times New Roman" panose="02020603050405020304" charset="0"/>
                          <a:cs typeface="Times New Roman" panose="02020603050405020304" charset="0"/>
                        </a:rPr>
                        <a:t> ₸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7525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charset="0"/>
                          <a:cs typeface="Times New Roman" panose="02020603050405020304" charset="0"/>
                        </a:rPr>
                        <a:t>Тікелей көрсетілім 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ru-RU" sz="2000" b="0" u="none" strike="noStrike" dirty="0">
                          <a:effectLst/>
                          <a:latin typeface="Times New Roman" panose="02020603050405020304" charset="0"/>
                          <a:cs typeface="Times New Roman" panose="02020603050405020304" charset="0"/>
                        </a:rPr>
                        <a:t>30</a:t>
                      </a:r>
                      <a:r>
                        <a:rPr lang="ru-RU" sz="2000" b="0" u="none" strike="noStrike" dirty="0">
                          <a:effectLst/>
                          <a:latin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lang="en-US" altLang="ru-RU" sz="2000" b="0" u="none" strike="noStrike" dirty="0">
                          <a:effectLst/>
                          <a:latin typeface="Times New Roman" panose="02020603050405020304" charset="0"/>
                          <a:cs typeface="Times New Roman" panose="02020603050405020304" charset="0"/>
                        </a:rPr>
                        <a:t>млн</a:t>
                      </a:r>
                      <a:r>
                        <a:rPr lang="ru-RU" sz="2000" b="0" u="none" strike="noStrike" dirty="0">
                          <a:effectLst/>
                          <a:latin typeface="Times New Roman" panose="02020603050405020304" charset="0"/>
                          <a:cs typeface="Times New Roman" panose="02020603050405020304" charset="0"/>
                        </a:rPr>
                        <a:t> ₸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9125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charset="0"/>
                          <a:cs typeface="Times New Roman" panose="02020603050405020304" charset="0"/>
                        </a:rPr>
                        <a:t>Қазақстан кубогі жеңіске жеткен жағдайда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en-US" sz="2000" b="0" dirty="0">
                          <a:effectLst/>
                          <a:latin typeface="Times New Roman" panose="02020603050405020304" charset="0"/>
                          <a:cs typeface="Times New Roman" panose="02020603050405020304" charset="0"/>
                          <a:sym typeface="+mn-ea"/>
                        </a:rPr>
                        <a:t>6</a:t>
                      </a:r>
                      <a:r>
                        <a:rPr lang="en-US" altLang="ru-RU" sz="2000" b="0" dirty="0">
                          <a:effectLst/>
                          <a:latin typeface="Times New Roman" panose="02020603050405020304" charset="0"/>
                          <a:cs typeface="Times New Roman" panose="02020603050405020304" charset="0"/>
                          <a:sym typeface="+mn-ea"/>
                        </a:rPr>
                        <a:t>0</a:t>
                      </a:r>
                      <a:r>
                        <a:rPr lang="ru-RU" sz="2000" b="0" dirty="0">
                          <a:effectLst/>
                          <a:latin typeface="Times New Roman" panose="02020603050405020304" charset="0"/>
                          <a:cs typeface="Times New Roman" panose="02020603050405020304" charset="0"/>
                          <a:sym typeface="+mn-ea"/>
                        </a:rPr>
                        <a:t> </a:t>
                      </a:r>
                      <a:r>
                        <a:rPr lang="en-US" altLang="ru-RU" sz="2000" b="0" dirty="0">
                          <a:effectLst/>
                          <a:latin typeface="Times New Roman" panose="02020603050405020304" charset="0"/>
                          <a:cs typeface="Times New Roman" panose="02020603050405020304" charset="0"/>
                          <a:sym typeface="+mn-ea"/>
                        </a:rPr>
                        <a:t>млн</a:t>
                      </a:r>
                      <a:r>
                        <a:rPr lang="ru-RU" sz="2000" b="0" dirty="0">
                          <a:effectLst/>
                          <a:latin typeface="Times New Roman" panose="02020603050405020304" charset="0"/>
                          <a:cs typeface="Times New Roman" panose="02020603050405020304" charset="0"/>
                          <a:sym typeface="+mn-ea"/>
                        </a:rPr>
                        <a:t> ₸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  <a:p>
                      <a:pPr algn="ctr" fontAlgn="b"/>
                      <a:endParaRPr lang="en-US" altLang="ru-RU" sz="2000" b="0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912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alt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charset="0"/>
                          <a:cs typeface="Times New Roman" panose="02020603050405020304" charset="0"/>
                        </a:rPr>
                        <a:t>Фаншоп дүкені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altLang="ru-RU" sz="2000" b="0" dirty="0">
                          <a:effectLst/>
                          <a:latin typeface="Times New Roman" panose="02020603050405020304" charset="0"/>
                          <a:cs typeface="Times New Roman" panose="02020603050405020304" charset="0"/>
                          <a:sym typeface="+mn-ea"/>
                        </a:rPr>
                        <a:t>15 - 20 </a:t>
                      </a:r>
                      <a:r>
                        <a:rPr lang="ru-RU" sz="2000" b="0" dirty="0">
                          <a:effectLst/>
                          <a:latin typeface="Times New Roman" panose="02020603050405020304" charset="0"/>
                          <a:cs typeface="Times New Roman" panose="02020603050405020304" charset="0"/>
                          <a:sym typeface="+mn-ea"/>
                        </a:rPr>
                        <a:t> </a:t>
                      </a:r>
                      <a:r>
                        <a:rPr lang="en-US" altLang="ru-RU" sz="2000" b="0" dirty="0">
                          <a:effectLst/>
                          <a:latin typeface="Times New Roman" panose="02020603050405020304" charset="0"/>
                          <a:cs typeface="Times New Roman" panose="02020603050405020304" charset="0"/>
                          <a:sym typeface="+mn-ea"/>
                        </a:rPr>
                        <a:t>млн</a:t>
                      </a:r>
                      <a:r>
                        <a:rPr lang="ru-RU" sz="2000" b="0" dirty="0">
                          <a:effectLst/>
                          <a:latin typeface="Times New Roman" panose="02020603050405020304" charset="0"/>
                          <a:cs typeface="Times New Roman" panose="02020603050405020304" charset="0"/>
                          <a:sym typeface="+mn-ea"/>
                        </a:rPr>
                        <a:t> ₸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  <a:p>
                      <a:pPr algn="ctr" fontAlgn="b">
                        <a:buNone/>
                      </a:pPr>
                      <a:endParaRPr lang="en-US" altLang="ru-RU" sz="2000" b="0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1912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n-US" alt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charset="0"/>
                          <a:cs typeface="Times New Roman" panose="02020603050405020304" charset="0"/>
                        </a:rPr>
                        <a:t>УЕФА берілетін қаржы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n-US" altLang="en-US" sz="2000" b="0" dirty="0">
                          <a:effectLst/>
                          <a:latin typeface="Times New Roman" panose="02020603050405020304" charset="0"/>
                          <a:cs typeface="Times New Roman" panose="02020603050405020304" charset="0"/>
                          <a:sym typeface="+mn-ea"/>
                        </a:rPr>
                        <a:t>4</a:t>
                      </a:r>
                      <a:r>
                        <a:rPr lang="en-US" altLang="ru-RU" sz="2000" b="0" dirty="0">
                          <a:effectLst/>
                          <a:latin typeface="Times New Roman" panose="02020603050405020304" charset="0"/>
                          <a:cs typeface="Times New Roman" panose="02020603050405020304" charset="0"/>
                          <a:sym typeface="+mn-ea"/>
                        </a:rPr>
                        <a:t>0</a:t>
                      </a:r>
                      <a:r>
                        <a:rPr lang="ru-RU" sz="2000" b="0" dirty="0">
                          <a:effectLst/>
                          <a:latin typeface="Times New Roman" panose="02020603050405020304" charset="0"/>
                          <a:cs typeface="Times New Roman" panose="02020603050405020304" charset="0"/>
                          <a:sym typeface="+mn-ea"/>
                        </a:rPr>
                        <a:t> </a:t>
                      </a:r>
                      <a:r>
                        <a:rPr lang="en-US" altLang="ru-RU" sz="2000" b="0" dirty="0">
                          <a:effectLst/>
                          <a:latin typeface="Times New Roman" panose="02020603050405020304" charset="0"/>
                          <a:cs typeface="Times New Roman" panose="02020603050405020304" charset="0"/>
                          <a:sym typeface="+mn-ea"/>
                        </a:rPr>
                        <a:t>млн</a:t>
                      </a:r>
                      <a:r>
                        <a:rPr lang="ru-RU" sz="2000" b="0" dirty="0">
                          <a:effectLst/>
                          <a:latin typeface="Times New Roman" panose="02020603050405020304" charset="0"/>
                          <a:cs typeface="Times New Roman" panose="02020603050405020304" charset="0"/>
                          <a:sym typeface="+mn-ea"/>
                        </a:rPr>
                        <a:t> ₸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  <a:p>
                      <a:pPr algn="ctr" fontAlgn="b">
                        <a:buNone/>
                      </a:pPr>
                      <a:endParaRPr lang="ru-RU" altLang="en-US" sz="2000" b="0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58165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ru-RU" sz="2000" b="1" dirty="0" err="1">
                          <a:effectLst/>
                          <a:latin typeface="Times New Roman" panose="02020603050405020304" charset="0"/>
                          <a:cs typeface="Times New Roman" panose="02020603050405020304" charset="0"/>
                          <a:sym typeface="+mn-ea"/>
                        </a:rPr>
                        <a:t>Барл</a:t>
                      </a:r>
                      <a:r>
                        <a:rPr lang="en-US" altLang="ru-RU" sz="2000" b="1" dirty="0" err="1">
                          <a:effectLst/>
                          <a:latin typeface="Times New Roman" panose="02020603050405020304" charset="0"/>
                          <a:cs typeface="Times New Roman" panose="02020603050405020304" charset="0"/>
                          <a:sym typeface="+mn-ea"/>
                        </a:rPr>
                        <a:t>ығы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  <a:p>
                      <a:pPr algn="l" fontAlgn="b">
                        <a:buNone/>
                      </a:pPr>
                      <a:endParaRPr lang="ru-RU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charset="0"/>
                          <a:cs typeface="Times New Roman" panose="02020603050405020304" charset="0"/>
                          <a:sym typeface="+mn-ea"/>
                        </a:rPr>
                        <a:t> </a:t>
                      </a:r>
                      <a:r>
                        <a:rPr lang="en-US" alt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charset="0"/>
                          <a:cs typeface="Times New Roman" panose="02020603050405020304" charset="0"/>
                          <a:sym typeface="+mn-ea"/>
                        </a:rPr>
                        <a:t>430 - 490 млн 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charset="0"/>
                          <a:cs typeface="Times New Roman" panose="02020603050405020304" charset="0"/>
                          <a:sym typeface="+mn-ea"/>
                        </a:rPr>
                        <a:t>₸</a:t>
                      </a:r>
                      <a:endParaRPr lang="ru-RU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  <a:p>
                      <a:pPr algn="ctr" fontAlgn="b">
                        <a:buNone/>
                      </a:pPr>
                      <a:endParaRPr lang="ru-RU" alt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altLang="en-US"/>
              <a:t> </a:t>
            </a:r>
            <a:r>
              <a:rPr lang="ru-RU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Times New Roman" panose="02020603050405020304" charset="0"/>
                <a:sym typeface="+mn-ea"/>
              </a:rPr>
              <a:t>«</a:t>
            </a:r>
            <a:r>
              <a:rPr lang="en-US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Times New Roman" panose="02020603050405020304" charset="0"/>
                <a:sym typeface="+mn-ea"/>
              </a:rPr>
              <a:t>Ақтөбе</a:t>
            </a:r>
            <a:r>
              <a:rPr lang="ru-RU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Times New Roman" panose="02020603050405020304" charset="0"/>
                <a:sym typeface="+mn-ea"/>
              </a:rPr>
              <a:t>»</a:t>
            </a:r>
            <a:r>
              <a:rPr lang="en-US" altLang="ru-RU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Times New Roman" panose="02020603050405020304" charset="0"/>
                <a:sym typeface="+mn-ea"/>
              </a:rPr>
              <a:t> футбол клубын с</a:t>
            </a:r>
            <a:r>
              <a:rPr lang="ru-RU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Times New Roman" panose="02020603050405020304" charset="0"/>
                <a:sym typeface="+mn-ea"/>
              </a:rPr>
              <a:t>ен</a:t>
            </a:r>
            <a:r>
              <a:rPr lang="en-US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Times New Roman" panose="02020603050405020304" charset="0"/>
                <a:sym typeface="+mn-ea"/>
              </a:rPr>
              <a:t>імгерлік басқару</a:t>
            </a:r>
            <a:r>
              <a:rPr lang="en-US" altLang="en-US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Times New Roman" panose="02020603050405020304" charset="0"/>
                <a:sym typeface="+mn-ea"/>
              </a:rPr>
              <a:t>ға өткізу</a:t>
            </a:r>
            <a:r>
              <a:rPr lang="ru-RU" altLang="en-US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Times New Roman" panose="02020603050405020304" charset="0"/>
                <a:sym typeface="+mn-ea"/>
              </a:rPr>
              <a:t>дег</a:t>
            </a:r>
            <a:r>
              <a:rPr lang="en-US" altLang="ru-RU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Times New Roman" panose="02020603050405020304" charset="0"/>
                <a:sym typeface="+mn-ea"/>
              </a:rPr>
              <a:t>і</a:t>
            </a:r>
            <a:r>
              <a:rPr lang="ru-RU" altLang="en-US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Times New Roman" panose="02020603050405020304" charset="0"/>
                <a:sym typeface="+mn-ea"/>
              </a:rPr>
              <a:t> н</a:t>
            </a:r>
            <a:r>
              <a:rPr lang="ru-RU" altLang="en-US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cs typeface="Times New Roman" panose="02020603050405020304" charset="0"/>
                <a:sym typeface="+mn-ea"/>
              </a:rPr>
              <a:t>егізгі тәуекелдер</a:t>
            </a: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561320" cy="4351655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ru-RU" altLang="en-US" b="1">
                <a:latin typeface="Times New Roman" panose="02020603050405020304" charset="0"/>
                <a:cs typeface="Times New Roman" panose="02020603050405020304" charset="0"/>
              </a:rPr>
              <a:t>-Ойыншылардың жалақысын асыра бағалауға байланысты қаржылық ресурстарды тиімсіз басқару.</a:t>
            </a:r>
          </a:p>
          <a:p>
            <a:pPr algn="l"/>
            <a:r>
              <a:rPr lang="ru-RU" altLang="en-US" b="1">
                <a:latin typeface="Times New Roman" panose="02020603050405020304" charset="0"/>
                <a:cs typeface="Times New Roman" panose="02020603050405020304" charset="0"/>
              </a:rPr>
              <a:t>-Негізгі команданың төменгі  бірінші лигаға түсіп кеткен жағдайда әкімдіктен бөлінетін қаржы көлемі азаяды.</a:t>
            </a:r>
          </a:p>
          <a:p>
            <a:pPr algn="l"/>
            <a:r>
              <a:rPr lang="ru-RU" altLang="en-US" b="1">
                <a:latin typeface="Times New Roman" panose="02020603050405020304" charset="0"/>
                <a:cs typeface="Times New Roman" panose="02020603050405020304" charset="0"/>
              </a:rPr>
              <a:t>-Аурулар пайда болған кезде (коронавирус,пандемия)</a:t>
            </a:r>
          </a:p>
          <a:p>
            <a:pPr marL="0" indent="0" algn="l">
              <a:buNone/>
            </a:pPr>
            <a:r>
              <a:rPr lang="ru-RU" altLang="en-US" b="1">
                <a:latin typeface="Times New Roman" panose="02020603050405020304" charset="0"/>
                <a:cs typeface="Times New Roman" panose="02020603050405020304" charset="0"/>
              </a:rPr>
              <a:t>қиыншылық тудырады.</a:t>
            </a:r>
          </a:p>
          <a:p>
            <a:pPr algn="l"/>
            <a:r>
              <a:rPr lang="ru-RU" altLang="en-US" b="1">
                <a:latin typeface="Times New Roman" panose="02020603050405020304" charset="0"/>
                <a:cs typeface="Times New Roman" panose="02020603050405020304" charset="0"/>
              </a:rPr>
              <a:t>-Өңір басшысы ауысқан кезде футболға деген көзқарасы.</a:t>
            </a:r>
          </a:p>
          <a:p>
            <a:pPr algn="l"/>
            <a:r>
              <a:rPr lang="ru-RU" altLang="en-US" b="1">
                <a:latin typeface="Times New Roman" panose="02020603050405020304" charset="0"/>
                <a:cs typeface="Times New Roman" panose="02020603050405020304" charset="0"/>
              </a:rPr>
              <a:t>-Ақтөбе командасыныың нәтижесінің төмендеуіне байланысты жанкүйерлердің наразылығы.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552</Words>
  <Application>Microsoft Office PowerPoint</Application>
  <PresentationFormat>Широкоэкранный</PresentationFormat>
  <Paragraphs>87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«Ақтөбе» футбол клубына мемлекеттік бюджеттен бөлінетін шығындар</vt:lpstr>
      <vt:lpstr>Презентация PowerPoint</vt:lpstr>
      <vt:lpstr>Презентация PowerPoint</vt:lpstr>
      <vt:lpstr>«Ақтөбе» футбол клубын сенімгерлік басқаруға өткізу</vt:lpstr>
      <vt:lpstr>«Ақтөбе» футбол клубын сенімгерлік басқаруға өткізу  жобасындағы кедергі келтіретін мәселелер</vt:lpstr>
      <vt:lpstr>Екі жақты келісім-шарт талаптары мен міндеттері</vt:lpstr>
      <vt:lpstr>«Ақтөбе» футбол клубының жылдық табысы </vt:lpstr>
      <vt:lpstr> «Ақтөбе» футбол клубын сенімгерлік басқаруға өткізудегі негізгі тәуекелдер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 Office User</dc:creator>
  <cp:lastModifiedBy>Жанар Абылхаир</cp:lastModifiedBy>
  <cp:revision>23</cp:revision>
  <dcterms:created xsi:type="dcterms:W3CDTF">2021-08-31T09:23:00Z</dcterms:created>
  <dcterms:modified xsi:type="dcterms:W3CDTF">2023-03-06T04:18:08Z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15FF27B8192148E2A9F552194929AE14</vt:lpwstr>
  </property>
  <property fmtid="{D5CDD505-2E9C-101B-9397-08002B2CF9AE}" pid="3" name="KSOProductBuildVer">
    <vt:lpwstr>1049-11.2.0.11486</vt:lpwstr>
  </property>
</Properties>
</file>